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1" r:id="rId3"/>
    <p:sldId id="282" r:id="rId4"/>
    <p:sldId id="283" r:id="rId5"/>
    <p:sldId id="276" r:id="rId6"/>
    <p:sldId id="275" r:id="rId7"/>
    <p:sldId id="272" r:id="rId8"/>
    <p:sldId id="286" r:id="rId9"/>
    <p:sldId id="273" r:id="rId10"/>
    <p:sldId id="288" r:id="rId11"/>
    <p:sldId id="287" r:id="rId12"/>
    <p:sldId id="2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B08D"/>
    <a:srgbClr val="877849"/>
    <a:srgbClr val="000615"/>
    <a:srgbClr val="001425"/>
    <a:srgbClr val="7E0E19"/>
    <a:srgbClr val="032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944" y="-324"/>
      </p:cViewPr>
      <p:guideLst>
        <p:guide orient="horz" pos="572"/>
        <p:guide orient="horz" pos="1172"/>
        <p:guide orient="horz" pos="2056"/>
        <p:guide orient="horz" pos="2872"/>
        <p:guide pos="4369"/>
        <p:guide pos="5465"/>
        <p:guide pos="568"/>
        <p:guide pos="1560"/>
        <p:guide pos="1504"/>
        <p:guide pos="32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BE31EE-F9CD-4FDE-A3DC-C0675883A7F8}" type="doc">
      <dgm:prSet loTypeId="urn:microsoft.com/office/officeart/2005/8/layout/pyramid2" loCatId="pyramid" qsTypeId="urn:microsoft.com/office/officeart/2005/8/quickstyle/simple1" qsCatId="simple" csTypeId="urn:microsoft.com/office/officeart/2005/8/colors/accent0_3" csCatId="mainScheme" phldr="1"/>
      <dgm:spPr/>
    </dgm:pt>
    <dgm:pt modelId="{79C5C028-5999-43AF-95B4-203E4574DF32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Реализация переданных государственных функций в определенных нормативно-правовой базой ТС и ЕЭП сферах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425A8D7D-797E-446C-A3AB-05660F4670A2}" type="parTrans" cxnId="{7741042D-ED91-4D09-8BAD-3019776C59D0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3FAC52BA-0D60-44B9-883A-811FE8A887B6}" type="sibTrans" cxnId="{7741042D-ED91-4D09-8BAD-3019776C59D0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25C59177-7036-4355-A0BF-18B9DA76DB4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Осуществление мониторинга и контроля за исполнением международных договоров, составляющих договорно-правовую базу Таможенного союза и Единого экономического пространства</a:t>
          </a:r>
        </a:p>
      </dgm:t>
    </dgm:pt>
    <dgm:pt modelId="{0E04CE46-BC17-4028-9A72-AD5FA37DD470}" type="parTrans" cxnId="{5AAA56BA-C296-4069-9299-088B524BA590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85D7557D-EDC3-47DB-AF16-421A88300218}" type="sibTrans" cxnId="{5AAA56BA-C296-4069-9299-088B524BA590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23B476FA-8D3E-4299-B49E-BF715242B15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Выработка предложений по дальнейшей интеграции в рамках Таможенного союза и Единого экономического пространства</a:t>
          </a:r>
        </a:p>
        <a:p>
          <a:pPr>
            <a:lnSpc>
              <a:spcPct val="100000"/>
            </a:lnSpc>
          </a:pP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0131CCEE-0A8D-4672-921F-5E536DBF2766}" type="parTrans" cxnId="{A49EF8F3-5B5E-458E-A2DD-10533F502928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B6FEAEFC-AAA4-4B6E-BEEF-4314B03EF86C}" type="sibTrans" cxnId="{A49EF8F3-5B5E-458E-A2DD-10533F502928}">
      <dgm:prSet/>
      <dgm:spPr/>
      <dgm:t>
        <a:bodyPr/>
        <a:lstStyle/>
        <a:p>
          <a:pPr>
            <a:lnSpc>
              <a:spcPct val="100000"/>
            </a:lnSpc>
          </a:pPr>
          <a:endParaRPr lang="ru-RU" sz="1400">
            <a:latin typeface="Arial" pitchFamily="34" charset="0"/>
            <a:cs typeface="Arial" pitchFamily="34" charset="0"/>
          </a:endParaRPr>
        </a:p>
      </dgm:t>
    </dgm:pt>
    <dgm:pt modelId="{D00C63B7-4714-448B-9599-1184DC0D8919}" type="pres">
      <dgm:prSet presAssocID="{37BE31EE-F9CD-4FDE-A3DC-C0675883A7F8}" presName="compositeShape" presStyleCnt="0">
        <dgm:presLayoutVars>
          <dgm:dir/>
          <dgm:resizeHandles/>
        </dgm:presLayoutVars>
      </dgm:prSet>
      <dgm:spPr/>
    </dgm:pt>
    <dgm:pt modelId="{76A02BCD-1BDA-47B5-825D-8D9FB342C5A7}" type="pres">
      <dgm:prSet presAssocID="{37BE31EE-F9CD-4FDE-A3DC-C0675883A7F8}" presName="pyramid" presStyleLbl="node1" presStyleIdx="0" presStyleCnt="1"/>
      <dgm:spPr/>
    </dgm:pt>
    <dgm:pt modelId="{545AE22E-965F-4B14-9E86-E581A7F4AA6F}" type="pres">
      <dgm:prSet presAssocID="{37BE31EE-F9CD-4FDE-A3DC-C0675883A7F8}" presName="theList" presStyleCnt="0"/>
      <dgm:spPr/>
    </dgm:pt>
    <dgm:pt modelId="{DC70B9DE-8B50-4459-B39B-6CB200D29A4C}" type="pres">
      <dgm:prSet presAssocID="{79C5C028-5999-43AF-95B4-203E4574DF32}" presName="aNode" presStyleLbl="fgAcc1" presStyleIdx="0" presStyleCnt="3" custScaleX="121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C621E-6D3F-4B27-91BE-653D940EC25C}" type="pres">
      <dgm:prSet presAssocID="{79C5C028-5999-43AF-95B4-203E4574DF32}" presName="aSpace" presStyleCnt="0"/>
      <dgm:spPr/>
    </dgm:pt>
    <dgm:pt modelId="{6FED00DF-3C0B-4456-9DDB-BE9DE6637C1C}" type="pres">
      <dgm:prSet presAssocID="{25C59177-7036-4355-A0BF-18B9DA76DB4E}" presName="aNode" presStyleLbl="fgAcc1" presStyleIdx="1" presStyleCnt="3" custScaleX="124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0A192-50ED-41E4-AB98-A19479BFB1D5}" type="pres">
      <dgm:prSet presAssocID="{25C59177-7036-4355-A0BF-18B9DA76DB4E}" presName="aSpace" presStyleCnt="0"/>
      <dgm:spPr/>
    </dgm:pt>
    <dgm:pt modelId="{2A07D0B5-FB9A-40E7-8BFF-B7B3CB0427B2}" type="pres">
      <dgm:prSet presAssocID="{23B476FA-8D3E-4299-B49E-BF715242B151}" presName="aNode" presStyleLbl="fgAcc1" presStyleIdx="2" presStyleCnt="3" custScaleX="120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1A43C-B1DA-439C-9F0F-B1CE6B513F80}" type="pres">
      <dgm:prSet presAssocID="{23B476FA-8D3E-4299-B49E-BF715242B151}" presName="aSpace" presStyleCnt="0"/>
      <dgm:spPr/>
    </dgm:pt>
  </dgm:ptLst>
  <dgm:cxnLst>
    <dgm:cxn modelId="{F5A005B3-86F7-4E9C-BF91-B3D0A363601B}" type="presOf" srcId="{79C5C028-5999-43AF-95B4-203E4574DF32}" destId="{DC70B9DE-8B50-4459-B39B-6CB200D29A4C}" srcOrd="0" destOrd="0" presId="urn:microsoft.com/office/officeart/2005/8/layout/pyramid2"/>
    <dgm:cxn modelId="{5AAA56BA-C296-4069-9299-088B524BA590}" srcId="{37BE31EE-F9CD-4FDE-A3DC-C0675883A7F8}" destId="{25C59177-7036-4355-A0BF-18B9DA76DB4E}" srcOrd="1" destOrd="0" parTransId="{0E04CE46-BC17-4028-9A72-AD5FA37DD470}" sibTransId="{85D7557D-EDC3-47DB-AF16-421A88300218}"/>
    <dgm:cxn modelId="{070BEE0A-7729-4578-8028-89530DB4A6FA}" type="presOf" srcId="{37BE31EE-F9CD-4FDE-A3DC-C0675883A7F8}" destId="{D00C63B7-4714-448B-9599-1184DC0D8919}" srcOrd="0" destOrd="0" presId="urn:microsoft.com/office/officeart/2005/8/layout/pyramid2"/>
    <dgm:cxn modelId="{AC746E56-4A91-4217-959B-C5A382BD8D98}" type="presOf" srcId="{23B476FA-8D3E-4299-B49E-BF715242B151}" destId="{2A07D0B5-FB9A-40E7-8BFF-B7B3CB0427B2}" srcOrd="0" destOrd="0" presId="urn:microsoft.com/office/officeart/2005/8/layout/pyramid2"/>
    <dgm:cxn modelId="{61E2B250-84E7-4C3B-92E1-F2EC0E556722}" type="presOf" srcId="{25C59177-7036-4355-A0BF-18B9DA76DB4E}" destId="{6FED00DF-3C0B-4456-9DDB-BE9DE6637C1C}" srcOrd="0" destOrd="0" presId="urn:microsoft.com/office/officeart/2005/8/layout/pyramid2"/>
    <dgm:cxn modelId="{A49EF8F3-5B5E-458E-A2DD-10533F502928}" srcId="{37BE31EE-F9CD-4FDE-A3DC-C0675883A7F8}" destId="{23B476FA-8D3E-4299-B49E-BF715242B151}" srcOrd="2" destOrd="0" parTransId="{0131CCEE-0A8D-4672-921F-5E536DBF2766}" sibTransId="{B6FEAEFC-AAA4-4B6E-BEEF-4314B03EF86C}"/>
    <dgm:cxn modelId="{7741042D-ED91-4D09-8BAD-3019776C59D0}" srcId="{37BE31EE-F9CD-4FDE-A3DC-C0675883A7F8}" destId="{79C5C028-5999-43AF-95B4-203E4574DF32}" srcOrd="0" destOrd="0" parTransId="{425A8D7D-797E-446C-A3AB-05660F4670A2}" sibTransId="{3FAC52BA-0D60-44B9-883A-811FE8A887B6}"/>
    <dgm:cxn modelId="{2AF90E0B-B064-4D72-BEBA-9C0D01698556}" type="presParOf" srcId="{D00C63B7-4714-448B-9599-1184DC0D8919}" destId="{76A02BCD-1BDA-47B5-825D-8D9FB342C5A7}" srcOrd="0" destOrd="0" presId="urn:microsoft.com/office/officeart/2005/8/layout/pyramid2"/>
    <dgm:cxn modelId="{A4E47B16-9D6B-42BC-BB22-5FDE61B755E6}" type="presParOf" srcId="{D00C63B7-4714-448B-9599-1184DC0D8919}" destId="{545AE22E-965F-4B14-9E86-E581A7F4AA6F}" srcOrd="1" destOrd="0" presId="urn:microsoft.com/office/officeart/2005/8/layout/pyramid2"/>
    <dgm:cxn modelId="{71638BCF-AF8D-45A8-943E-9BF42BBAFDE2}" type="presParOf" srcId="{545AE22E-965F-4B14-9E86-E581A7F4AA6F}" destId="{DC70B9DE-8B50-4459-B39B-6CB200D29A4C}" srcOrd="0" destOrd="0" presId="urn:microsoft.com/office/officeart/2005/8/layout/pyramid2"/>
    <dgm:cxn modelId="{BECC2C1E-2801-486A-BAF5-4EF1B3AF84EF}" type="presParOf" srcId="{545AE22E-965F-4B14-9E86-E581A7F4AA6F}" destId="{278C621E-6D3F-4B27-91BE-653D940EC25C}" srcOrd="1" destOrd="0" presId="urn:microsoft.com/office/officeart/2005/8/layout/pyramid2"/>
    <dgm:cxn modelId="{1E731D72-9A74-4EA6-A069-17E61109C8C6}" type="presParOf" srcId="{545AE22E-965F-4B14-9E86-E581A7F4AA6F}" destId="{6FED00DF-3C0B-4456-9DDB-BE9DE6637C1C}" srcOrd="2" destOrd="0" presId="urn:microsoft.com/office/officeart/2005/8/layout/pyramid2"/>
    <dgm:cxn modelId="{85F70704-2CC9-4AA2-9F8D-925EF30209B8}" type="presParOf" srcId="{545AE22E-965F-4B14-9E86-E581A7F4AA6F}" destId="{3070A192-50ED-41E4-AB98-A19479BFB1D5}" srcOrd="3" destOrd="0" presId="urn:microsoft.com/office/officeart/2005/8/layout/pyramid2"/>
    <dgm:cxn modelId="{50E6AE0A-22D3-4B2C-B33B-61A9E1BEED26}" type="presParOf" srcId="{545AE22E-965F-4B14-9E86-E581A7F4AA6F}" destId="{2A07D0B5-FB9A-40E7-8BFF-B7B3CB0427B2}" srcOrd="4" destOrd="0" presId="urn:microsoft.com/office/officeart/2005/8/layout/pyramid2"/>
    <dgm:cxn modelId="{48925E82-6ED5-416B-AE5F-98257373023B}" type="presParOf" srcId="{545AE22E-965F-4B14-9E86-E581A7F4AA6F}" destId="{6E71A43C-B1DA-439C-9F0F-B1CE6B513F80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EDCC18-9A31-4942-B61B-4571AF6EFD0B}" type="doc">
      <dgm:prSet loTypeId="urn:microsoft.com/office/officeart/2005/8/layout/list1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CBBB0FE-7C1C-422C-981F-6E4910DE364C}">
      <dgm:prSet phldrT="[Текст]" custT="1"/>
      <dgm:spPr/>
      <dgm:t>
        <a:bodyPr/>
        <a:lstStyle/>
        <a:p>
          <a:r>
            <a:rPr lang="ru-RU" sz="1400" u="none" dirty="0" smtClean="0">
              <a:latin typeface="Arial" pitchFamily="34" charset="0"/>
              <a:cs typeface="Arial" pitchFamily="34" charset="0"/>
            </a:rPr>
            <a:t>Мониторинг и анализ законодательства каждой из сторон в целях выявления </a:t>
          </a:r>
          <a:br>
            <a:rPr lang="ru-RU" sz="1400" u="none" dirty="0" smtClean="0">
              <a:latin typeface="Arial" pitchFamily="34" charset="0"/>
              <a:cs typeface="Arial" pitchFamily="34" charset="0"/>
            </a:rPr>
          </a:br>
          <a:r>
            <a:rPr lang="ru-RU" sz="1400" u="none" dirty="0" smtClean="0">
              <a:latin typeface="Arial" pitchFamily="34" charset="0"/>
              <a:cs typeface="Arial" pitchFamily="34" charset="0"/>
            </a:rPr>
            <a:t>и устранения избыточных административных барьеров и иных ограничений для развития предпринимательской и инвестиционной деятельности на территории ТС и ЕЭП </a:t>
          </a:r>
          <a:endParaRPr lang="ru-RU" sz="1400" u="none" dirty="0">
            <a:latin typeface="Arial" pitchFamily="34" charset="0"/>
            <a:cs typeface="Arial" pitchFamily="34" charset="0"/>
          </a:endParaRPr>
        </a:p>
      </dgm:t>
    </dgm:pt>
    <dgm:pt modelId="{2F26D356-238C-4279-9BD1-5B8874D5CFF6}" type="parTrans" cxnId="{10F8C118-1E2E-41BE-BDF3-241E6A65E926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FA2FB7A-6508-4831-A141-0538AFD2353F}" type="sibTrans" cxnId="{10F8C118-1E2E-41BE-BDF3-241E6A65E926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9A5479F-601B-4621-8C36-13CAAACF5D73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Участие в защите нарушенных прав и законных интересов предпринимательства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7F256F7-4591-47D8-B926-3EE48088D290}" type="parTrans" cxnId="{489DBF11-E15E-44A8-A0DB-01BE96C05A22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82FFBD8-008A-4887-9740-AFAD346D4001}" type="sibTrans" cxnId="{489DBF11-E15E-44A8-A0DB-01BE96C05A22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4344FDE-388E-4865-8042-45E02AF8750A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Оценка регулирующего воздействия разрабатываемых и действующих нормативно-правовых актов на предпринимательство на национальном и наднациональном уровне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EBF63BA8-DC3A-4F68-9EEC-3D2765CEEF3D}" type="parTrans" cxnId="{6A3B7ABD-CADE-4316-A2C8-35EA11685E42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C1A4D2-3961-43D1-80B9-D19B960E776A}" type="sibTrans" cxnId="{6A3B7ABD-CADE-4316-A2C8-35EA11685E42}">
      <dgm:prSet/>
      <dgm:spPr/>
      <dgm:t>
        <a:bodyPr/>
        <a:lstStyle/>
        <a:p>
          <a:endParaRPr lang="ru-RU" sz="14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2F46669-B7F9-41C0-9E76-B8824F2B841F}">
      <dgm:prSet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Выработка предложений по его гармонизации и совершенствованию в области валютной, финансовой, денежно-кредитной, налоговой и бюджетной политики, анализ и обобщение соответствующего международного опыта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0C83E77-4E4D-48BE-8F80-827D49A9FE85}" type="parTrans" cxnId="{1DB50104-8FB0-49B1-A48D-CD10149C3566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A0F02B80-F20F-4E00-AB60-DB1A46374AEB}" type="sibTrans" cxnId="{1DB50104-8FB0-49B1-A48D-CD10149C3566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82A1F84-AE96-4AAD-BCD1-DEBD5A00D9D1}">
      <dgm:prSet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Формирование единых подходов в проведении налоговой политики сторон и совершенствовании процедур налогового контроля в сфере внешней и взаимной торговли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B99B680D-5B13-445E-AE09-1A50E06D7EB3}" type="parTrans" cxnId="{B85F7828-F425-4706-AD88-A6844DA54485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759F902-3196-4C0E-BADD-E33554EC1F70}" type="sibTrans" cxnId="{B85F7828-F425-4706-AD88-A6844DA54485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27EE8365-39B0-4D1F-AE5C-A4D20873BF55}">
      <dgm:prSet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Подготовка предложений по развитию рынков финансовых услуг сторон и взаимному признанию лицензий на осуществление видов деятельности в секторе финансовых услуг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999F5A1C-50D6-41BA-A597-7207CE373992}" type="parTrans" cxnId="{E3473500-2E3B-4148-AD7C-B2B0665CD02C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C9AF1364-2457-48E0-B9E2-74E0B9F3DF48}" type="sibTrans" cxnId="{E3473500-2E3B-4148-AD7C-B2B0665CD02C}">
      <dgm:prSet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4A0E7D73-6180-4B61-A97D-5EDC02B1378B}" type="pres">
      <dgm:prSet presAssocID="{6CEDCC18-9A31-4942-B61B-4571AF6EFD0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A2B895-E6FE-4FFB-9381-EFB946C81C9F}" type="pres">
      <dgm:prSet presAssocID="{9CBBB0FE-7C1C-422C-981F-6E4910DE364C}" presName="parentLin" presStyleCnt="0"/>
      <dgm:spPr/>
      <dgm:t>
        <a:bodyPr/>
        <a:lstStyle/>
        <a:p>
          <a:endParaRPr lang="ru-RU"/>
        </a:p>
      </dgm:t>
    </dgm:pt>
    <dgm:pt modelId="{BBE1B0C0-12C4-431A-82C8-DE2DC94B72BA}" type="pres">
      <dgm:prSet presAssocID="{9CBBB0FE-7C1C-422C-981F-6E4910DE364C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2388905B-00BA-488C-93F5-8477341592D6}" type="pres">
      <dgm:prSet presAssocID="{9CBBB0FE-7C1C-422C-981F-6E4910DE364C}" presName="parentText" presStyleLbl="node1" presStyleIdx="0" presStyleCnt="6" custScaleX="145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62093-8AEA-4924-AE05-E05A2A179708}" type="pres">
      <dgm:prSet presAssocID="{9CBBB0FE-7C1C-422C-981F-6E4910DE364C}" presName="negativeSpace" presStyleCnt="0"/>
      <dgm:spPr/>
      <dgm:t>
        <a:bodyPr/>
        <a:lstStyle/>
        <a:p>
          <a:endParaRPr lang="ru-RU"/>
        </a:p>
      </dgm:t>
    </dgm:pt>
    <dgm:pt modelId="{ED0AF686-22FC-408A-B881-0B6DA089F4B5}" type="pres">
      <dgm:prSet presAssocID="{9CBBB0FE-7C1C-422C-981F-6E4910DE364C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D90A7F-3E30-4A83-B0BD-95CE2A2FD8E5}" type="pres">
      <dgm:prSet presAssocID="{5FA2FB7A-6508-4831-A141-0538AFD2353F}" presName="spaceBetweenRectangles" presStyleCnt="0"/>
      <dgm:spPr/>
      <dgm:t>
        <a:bodyPr/>
        <a:lstStyle/>
        <a:p>
          <a:endParaRPr lang="ru-RU"/>
        </a:p>
      </dgm:t>
    </dgm:pt>
    <dgm:pt modelId="{A15B6488-C423-4F31-8E54-03DC1AF5BA9D}" type="pres">
      <dgm:prSet presAssocID="{39A5479F-601B-4621-8C36-13CAAACF5D73}" presName="parentLin" presStyleCnt="0"/>
      <dgm:spPr/>
      <dgm:t>
        <a:bodyPr/>
        <a:lstStyle/>
        <a:p>
          <a:endParaRPr lang="ru-RU"/>
        </a:p>
      </dgm:t>
    </dgm:pt>
    <dgm:pt modelId="{A4A817C8-6518-4F7D-A4A9-5C9FA034529A}" type="pres">
      <dgm:prSet presAssocID="{39A5479F-601B-4621-8C36-13CAAACF5D7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E337FAE-386B-4F17-B4C1-80EB6F2178DD}" type="pres">
      <dgm:prSet presAssocID="{39A5479F-601B-4621-8C36-13CAAACF5D73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86B57-9048-4A93-A4C9-A38DE6EEECD4}" type="pres">
      <dgm:prSet presAssocID="{39A5479F-601B-4621-8C36-13CAAACF5D73}" presName="negativeSpace" presStyleCnt="0"/>
      <dgm:spPr/>
      <dgm:t>
        <a:bodyPr/>
        <a:lstStyle/>
        <a:p>
          <a:endParaRPr lang="ru-RU"/>
        </a:p>
      </dgm:t>
    </dgm:pt>
    <dgm:pt modelId="{34FDDA6C-E020-45A2-AD32-906C736E17E4}" type="pres">
      <dgm:prSet presAssocID="{39A5479F-601B-4621-8C36-13CAAACF5D73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90C355-4A66-4802-8C0D-5B1DEF5E990A}" type="pres">
      <dgm:prSet presAssocID="{382FFBD8-008A-4887-9740-AFAD346D4001}" presName="spaceBetweenRectangles" presStyleCnt="0"/>
      <dgm:spPr/>
      <dgm:t>
        <a:bodyPr/>
        <a:lstStyle/>
        <a:p>
          <a:endParaRPr lang="ru-RU"/>
        </a:p>
      </dgm:t>
    </dgm:pt>
    <dgm:pt modelId="{CC4C7D90-C496-4B0F-ABC0-EC1FD4DC56F8}" type="pres">
      <dgm:prSet presAssocID="{44344FDE-388E-4865-8042-45E02AF8750A}" presName="parentLin" presStyleCnt="0"/>
      <dgm:spPr/>
      <dgm:t>
        <a:bodyPr/>
        <a:lstStyle/>
        <a:p>
          <a:endParaRPr lang="ru-RU"/>
        </a:p>
      </dgm:t>
    </dgm:pt>
    <dgm:pt modelId="{F6B6131B-5C70-44EA-B38B-288053482DDE}" type="pres">
      <dgm:prSet presAssocID="{44344FDE-388E-4865-8042-45E02AF8750A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0767782F-FEDD-4846-B4BE-45BC52A6C6CA}" type="pres">
      <dgm:prSet presAssocID="{44344FDE-388E-4865-8042-45E02AF8750A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C18C06-99DF-4245-B034-0D63389F0F9C}" type="pres">
      <dgm:prSet presAssocID="{44344FDE-388E-4865-8042-45E02AF8750A}" presName="negativeSpace" presStyleCnt="0"/>
      <dgm:spPr/>
      <dgm:t>
        <a:bodyPr/>
        <a:lstStyle/>
        <a:p>
          <a:endParaRPr lang="ru-RU"/>
        </a:p>
      </dgm:t>
    </dgm:pt>
    <dgm:pt modelId="{66E2F60D-FD01-4FF1-B326-F3A3F0E3A6DB}" type="pres">
      <dgm:prSet presAssocID="{44344FDE-388E-4865-8042-45E02AF8750A}" presName="childText" presStyleLbl="conFgAcc1" presStyleIdx="2" presStyleCnt="6" custLinFactNeighborX="993" custLinFactNeighborY="-25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41554-09EF-4C52-BCD4-0D38DE0B6240}" type="pres">
      <dgm:prSet presAssocID="{F6C1A4D2-3961-43D1-80B9-D19B960E776A}" presName="spaceBetweenRectangles" presStyleCnt="0"/>
      <dgm:spPr/>
      <dgm:t>
        <a:bodyPr/>
        <a:lstStyle/>
        <a:p>
          <a:endParaRPr lang="ru-RU"/>
        </a:p>
      </dgm:t>
    </dgm:pt>
    <dgm:pt modelId="{A9A7AAD2-1532-4C6B-B81E-F3FA7174D3E4}" type="pres">
      <dgm:prSet presAssocID="{62F46669-B7F9-41C0-9E76-B8824F2B841F}" presName="parentLin" presStyleCnt="0"/>
      <dgm:spPr/>
      <dgm:t>
        <a:bodyPr/>
        <a:lstStyle/>
        <a:p>
          <a:endParaRPr lang="ru-RU"/>
        </a:p>
      </dgm:t>
    </dgm:pt>
    <dgm:pt modelId="{2EB3AA4D-AA59-43A7-823D-84132743BC7D}" type="pres">
      <dgm:prSet presAssocID="{62F46669-B7F9-41C0-9E76-B8824F2B841F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2D09DBD0-B88B-4523-9759-6EC346F2E0FA}" type="pres">
      <dgm:prSet presAssocID="{62F46669-B7F9-41C0-9E76-B8824F2B841F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C32B1-9C62-44D9-92B7-479CDECB6C9A}" type="pres">
      <dgm:prSet presAssocID="{62F46669-B7F9-41C0-9E76-B8824F2B841F}" presName="negativeSpace" presStyleCnt="0"/>
      <dgm:spPr/>
      <dgm:t>
        <a:bodyPr/>
        <a:lstStyle/>
        <a:p>
          <a:endParaRPr lang="ru-RU"/>
        </a:p>
      </dgm:t>
    </dgm:pt>
    <dgm:pt modelId="{A8EA7530-5EB9-43B5-B73A-972092A65A68}" type="pres">
      <dgm:prSet presAssocID="{62F46669-B7F9-41C0-9E76-B8824F2B841F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02A5C-574B-4338-849C-AC80FA653601}" type="pres">
      <dgm:prSet presAssocID="{A0F02B80-F20F-4E00-AB60-DB1A46374AEB}" presName="spaceBetweenRectangles" presStyleCnt="0"/>
      <dgm:spPr/>
      <dgm:t>
        <a:bodyPr/>
        <a:lstStyle/>
        <a:p>
          <a:endParaRPr lang="ru-RU"/>
        </a:p>
      </dgm:t>
    </dgm:pt>
    <dgm:pt modelId="{E33AF4BF-64F1-4446-A04F-8DD22C47820F}" type="pres">
      <dgm:prSet presAssocID="{882A1F84-AE96-4AAD-BCD1-DEBD5A00D9D1}" presName="parentLin" presStyleCnt="0"/>
      <dgm:spPr/>
      <dgm:t>
        <a:bodyPr/>
        <a:lstStyle/>
        <a:p>
          <a:endParaRPr lang="ru-RU"/>
        </a:p>
      </dgm:t>
    </dgm:pt>
    <dgm:pt modelId="{54128E72-32FC-480C-8DCB-2CA59FC7020C}" type="pres">
      <dgm:prSet presAssocID="{882A1F84-AE96-4AAD-BCD1-DEBD5A00D9D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F44B9030-9326-4EC8-8FF8-D16DDA91F3D8}" type="pres">
      <dgm:prSet presAssocID="{882A1F84-AE96-4AAD-BCD1-DEBD5A00D9D1}" presName="parentText" presStyleLbl="node1" presStyleIdx="4" presStyleCnt="6" custScaleX="1413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5F1D7-1E98-461A-8671-55E631FBDBA8}" type="pres">
      <dgm:prSet presAssocID="{882A1F84-AE96-4AAD-BCD1-DEBD5A00D9D1}" presName="negativeSpace" presStyleCnt="0"/>
      <dgm:spPr/>
      <dgm:t>
        <a:bodyPr/>
        <a:lstStyle/>
        <a:p>
          <a:endParaRPr lang="ru-RU"/>
        </a:p>
      </dgm:t>
    </dgm:pt>
    <dgm:pt modelId="{04C7CA1A-958C-4E3D-8CFC-630507907362}" type="pres">
      <dgm:prSet presAssocID="{882A1F84-AE96-4AAD-BCD1-DEBD5A00D9D1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67417-137E-43E2-8CFB-89BE1B56C979}" type="pres">
      <dgm:prSet presAssocID="{3759F902-3196-4C0E-BADD-E33554EC1F70}" presName="spaceBetweenRectangles" presStyleCnt="0"/>
      <dgm:spPr/>
      <dgm:t>
        <a:bodyPr/>
        <a:lstStyle/>
        <a:p>
          <a:endParaRPr lang="ru-RU"/>
        </a:p>
      </dgm:t>
    </dgm:pt>
    <dgm:pt modelId="{0D9057B8-92F1-401E-BFF3-95D55DDAE662}" type="pres">
      <dgm:prSet presAssocID="{27EE8365-39B0-4D1F-AE5C-A4D20873BF55}" presName="parentLin" presStyleCnt="0"/>
      <dgm:spPr/>
      <dgm:t>
        <a:bodyPr/>
        <a:lstStyle/>
        <a:p>
          <a:endParaRPr lang="ru-RU"/>
        </a:p>
      </dgm:t>
    </dgm:pt>
    <dgm:pt modelId="{46B1ECDF-FAFD-4A58-B24E-CAFF30039DB9}" type="pres">
      <dgm:prSet presAssocID="{27EE8365-39B0-4D1F-AE5C-A4D20873BF55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33087FD4-9634-44F3-BB08-93DAC3CF8ACA}" type="pres">
      <dgm:prSet presAssocID="{27EE8365-39B0-4D1F-AE5C-A4D20873BF55}" presName="parentText" presStyleLbl="node1" presStyleIdx="5" presStyleCnt="6" custScaleX="1370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A60A3-8B17-4F3E-AAF0-0FBB65E1DDAD}" type="pres">
      <dgm:prSet presAssocID="{27EE8365-39B0-4D1F-AE5C-A4D20873BF55}" presName="negativeSpace" presStyleCnt="0"/>
      <dgm:spPr/>
      <dgm:t>
        <a:bodyPr/>
        <a:lstStyle/>
        <a:p>
          <a:endParaRPr lang="ru-RU"/>
        </a:p>
      </dgm:t>
    </dgm:pt>
    <dgm:pt modelId="{FC704FA7-D2AD-4326-AB51-42A69E8F6ABE}" type="pres">
      <dgm:prSet presAssocID="{27EE8365-39B0-4D1F-AE5C-A4D20873BF55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B50104-8FB0-49B1-A48D-CD10149C3566}" srcId="{6CEDCC18-9A31-4942-B61B-4571AF6EFD0B}" destId="{62F46669-B7F9-41C0-9E76-B8824F2B841F}" srcOrd="3" destOrd="0" parTransId="{30C83E77-4E4D-48BE-8F80-827D49A9FE85}" sibTransId="{A0F02B80-F20F-4E00-AB60-DB1A46374AEB}"/>
    <dgm:cxn modelId="{293D3284-34D6-485F-A911-F46D1A793D15}" type="presOf" srcId="{44344FDE-388E-4865-8042-45E02AF8750A}" destId="{0767782F-FEDD-4846-B4BE-45BC52A6C6CA}" srcOrd="1" destOrd="0" presId="urn:microsoft.com/office/officeart/2005/8/layout/list1"/>
    <dgm:cxn modelId="{BAFE134E-3861-46BC-A54E-BD15CA02DF51}" type="presOf" srcId="{882A1F84-AE96-4AAD-BCD1-DEBD5A00D9D1}" destId="{F44B9030-9326-4EC8-8FF8-D16DDA91F3D8}" srcOrd="1" destOrd="0" presId="urn:microsoft.com/office/officeart/2005/8/layout/list1"/>
    <dgm:cxn modelId="{489DBF11-E15E-44A8-A0DB-01BE96C05A22}" srcId="{6CEDCC18-9A31-4942-B61B-4571AF6EFD0B}" destId="{39A5479F-601B-4621-8C36-13CAAACF5D73}" srcOrd="1" destOrd="0" parTransId="{87F256F7-4591-47D8-B926-3EE48088D290}" sibTransId="{382FFBD8-008A-4887-9740-AFAD346D4001}"/>
    <dgm:cxn modelId="{FBDB0DEE-5E81-4D42-AD42-17DBB8721E4B}" type="presOf" srcId="{27EE8365-39B0-4D1F-AE5C-A4D20873BF55}" destId="{33087FD4-9634-44F3-BB08-93DAC3CF8ACA}" srcOrd="1" destOrd="0" presId="urn:microsoft.com/office/officeart/2005/8/layout/list1"/>
    <dgm:cxn modelId="{E3473500-2E3B-4148-AD7C-B2B0665CD02C}" srcId="{6CEDCC18-9A31-4942-B61B-4571AF6EFD0B}" destId="{27EE8365-39B0-4D1F-AE5C-A4D20873BF55}" srcOrd="5" destOrd="0" parTransId="{999F5A1C-50D6-41BA-A597-7207CE373992}" sibTransId="{C9AF1364-2457-48E0-B9E2-74E0B9F3DF48}"/>
    <dgm:cxn modelId="{B85F7828-F425-4706-AD88-A6844DA54485}" srcId="{6CEDCC18-9A31-4942-B61B-4571AF6EFD0B}" destId="{882A1F84-AE96-4AAD-BCD1-DEBD5A00D9D1}" srcOrd="4" destOrd="0" parTransId="{B99B680D-5B13-445E-AE09-1A50E06D7EB3}" sibTransId="{3759F902-3196-4C0E-BADD-E33554EC1F70}"/>
    <dgm:cxn modelId="{BDEB5D42-D8F8-407F-9DEE-4C2F5F571A69}" type="presOf" srcId="{44344FDE-388E-4865-8042-45E02AF8750A}" destId="{F6B6131B-5C70-44EA-B38B-288053482DDE}" srcOrd="0" destOrd="0" presId="urn:microsoft.com/office/officeart/2005/8/layout/list1"/>
    <dgm:cxn modelId="{6A3B7ABD-CADE-4316-A2C8-35EA11685E42}" srcId="{6CEDCC18-9A31-4942-B61B-4571AF6EFD0B}" destId="{44344FDE-388E-4865-8042-45E02AF8750A}" srcOrd="2" destOrd="0" parTransId="{EBF63BA8-DC3A-4F68-9EEC-3D2765CEEF3D}" sibTransId="{F6C1A4D2-3961-43D1-80B9-D19B960E776A}"/>
    <dgm:cxn modelId="{537DB470-7463-44BF-84DE-852D61EDFD76}" type="presOf" srcId="{882A1F84-AE96-4AAD-BCD1-DEBD5A00D9D1}" destId="{54128E72-32FC-480C-8DCB-2CA59FC7020C}" srcOrd="0" destOrd="0" presId="urn:microsoft.com/office/officeart/2005/8/layout/list1"/>
    <dgm:cxn modelId="{1345A17C-C4DD-4293-AB81-1CDE77275E93}" type="presOf" srcId="{62F46669-B7F9-41C0-9E76-B8824F2B841F}" destId="{2D09DBD0-B88B-4523-9759-6EC346F2E0FA}" srcOrd="1" destOrd="0" presId="urn:microsoft.com/office/officeart/2005/8/layout/list1"/>
    <dgm:cxn modelId="{C029A8EF-F81D-4F9D-9332-840EB2F91DC9}" type="presOf" srcId="{39A5479F-601B-4621-8C36-13CAAACF5D73}" destId="{5E337FAE-386B-4F17-B4C1-80EB6F2178DD}" srcOrd="1" destOrd="0" presId="urn:microsoft.com/office/officeart/2005/8/layout/list1"/>
    <dgm:cxn modelId="{B88E5239-AC7B-478A-864A-B3C3EFC83515}" type="presOf" srcId="{9CBBB0FE-7C1C-422C-981F-6E4910DE364C}" destId="{BBE1B0C0-12C4-431A-82C8-DE2DC94B72BA}" srcOrd="0" destOrd="0" presId="urn:microsoft.com/office/officeart/2005/8/layout/list1"/>
    <dgm:cxn modelId="{10F8C118-1E2E-41BE-BDF3-241E6A65E926}" srcId="{6CEDCC18-9A31-4942-B61B-4571AF6EFD0B}" destId="{9CBBB0FE-7C1C-422C-981F-6E4910DE364C}" srcOrd="0" destOrd="0" parTransId="{2F26D356-238C-4279-9BD1-5B8874D5CFF6}" sibTransId="{5FA2FB7A-6508-4831-A141-0538AFD2353F}"/>
    <dgm:cxn modelId="{ABAF9A1F-037F-47E0-A2D2-62798264BF9A}" type="presOf" srcId="{27EE8365-39B0-4D1F-AE5C-A4D20873BF55}" destId="{46B1ECDF-FAFD-4A58-B24E-CAFF30039DB9}" srcOrd="0" destOrd="0" presId="urn:microsoft.com/office/officeart/2005/8/layout/list1"/>
    <dgm:cxn modelId="{AC798C63-418A-4058-A3C0-BC216C7EBD14}" type="presOf" srcId="{39A5479F-601B-4621-8C36-13CAAACF5D73}" destId="{A4A817C8-6518-4F7D-A4A9-5C9FA034529A}" srcOrd="0" destOrd="0" presId="urn:microsoft.com/office/officeart/2005/8/layout/list1"/>
    <dgm:cxn modelId="{18278C36-EF11-46FD-95DC-EC026DCAA5D5}" type="presOf" srcId="{62F46669-B7F9-41C0-9E76-B8824F2B841F}" destId="{2EB3AA4D-AA59-43A7-823D-84132743BC7D}" srcOrd="0" destOrd="0" presId="urn:microsoft.com/office/officeart/2005/8/layout/list1"/>
    <dgm:cxn modelId="{E38B11E6-AF96-4C8A-B113-50943ED361D1}" type="presOf" srcId="{6CEDCC18-9A31-4942-B61B-4571AF6EFD0B}" destId="{4A0E7D73-6180-4B61-A97D-5EDC02B1378B}" srcOrd="0" destOrd="0" presId="urn:microsoft.com/office/officeart/2005/8/layout/list1"/>
    <dgm:cxn modelId="{7F079385-9D68-430F-93D7-06C475D40814}" type="presOf" srcId="{9CBBB0FE-7C1C-422C-981F-6E4910DE364C}" destId="{2388905B-00BA-488C-93F5-8477341592D6}" srcOrd="1" destOrd="0" presId="urn:microsoft.com/office/officeart/2005/8/layout/list1"/>
    <dgm:cxn modelId="{27FC7CF0-133C-4A90-8499-A4A8D62BE75C}" type="presParOf" srcId="{4A0E7D73-6180-4B61-A97D-5EDC02B1378B}" destId="{09A2B895-E6FE-4FFB-9381-EFB946C81C9F}" srcOrd="0" destOrd="0" presId="urn:microsoft.com/office/officeart/2005/8/layout/list1"/>
    <dgm:cxn modelId="{C0361B0A-B4B5-45DD-83DF-99E5AB159DF0}" type="presParOf" srcId="{09A2B895-E6FE-4FFB-9381-EFB946C81C9F}" destId="{BBE1B0C0-12C4-431A-82C8-DE2DC94B72BA}" srcOrd="0" destOrd="0" presId="urn:microsoft.com/office/officeart/2005/8/layout/list1"/>
    <dgm:cxn modelId="{5FEEE953-2656-4B56-86D5-15D62A7E251F}" type="presParOf" srcId="{09A2B895-E6FE-4FFB-9381-EFB946C81C9F}" destId="{2388905B-00BA-488C-93F5-8477341592D6}" srcOrd="1" destOrd="0" presId="urn:microsoft.com/office/officeart/2005/8/layout/list1"/>
    <dgm:cxn modelId="{E8259241-493B-4EA7-8EAA-98C4455B2921}" type="presParOf" srcId="{4A0E7D73-6180-4B61-A97D-5EDC02B1378B}" destId="{A8562093-8AEA-4924-AE05-E05A2A179708}" srcOrd="1" destOrd="0" presId="urn:microsoft.com/office/officeart/2005/8/layout/list1"/>
    <dgm:cxn modelId="{25408095-84A1-498B-840E-3C4FFBE82063}" type="presParOf" srcId="{4A0E7D73-6180-4B61-A97D-5EDC02B1378B}" destId="{ED0AF686-22FC-408A-B881-0B6DA089F4B5}" srcOrd="2" destOrd="0" presId="urn:microsoft.com/office/officeart/2005/8/layout/list1"/>
    <dgm:cxn modelId="{3A6CB8F8-FE13-4D42-8DC4-0C2D29ADDD0A}" type="presParOf" srcId="{4A0E7D73-6180-4B61-A97D-5EDC02B1378B}" destId="{84D90A7F-3E30-4A83-B0BD-95CE2A2FD8E5}" srcOrd="3" destOrd="0" presId="urn:microsoft.com/office/officeart/2005/8/layout/list1"/>
    <dgm:cxn modelId="{EB60FE3A-C237-4075-B8ED-3F84185FCD2D}" type="presParOf" srcId="{4A0E7D73-6180-4B61-A97D-5EDC02B1378B}" destId="{A15B6488-C423-4F31-8E54-03DC1AF5BA9D}" srcOrd="4" destOrd="0" presId="urn:microsoft.com/office/officeart/2005/8/layout/list1"/>
    <dgm:cxn modelId="{98BC5AFC-B012-46BF-ADF5-9F074759894E}" type="presParOf" srcId="{A15B6488-C423-4F31-8E54-03DC1AF5BA9D}" destId="{A4A817C8-6518-4F7D-A4A9-5C9FA034529A}" srcOrd="0" destOrd="0" presId="urn:microsoft.com/office/officeart/2005/8/layout/list1"/>
    <dgm:cxn modelId="{490C2B39-B787-49A2-94D3-EE23A361869D}" type="presParOf" srcId="{A15B6488-C423-4F31-8E54-03DC1AF5BA9D}" destId="{5E337FAE-386B-4F17-B4C1-80EB6F2178DD}" srcOrd="1" destOrd="0" presId="urn:microsoft.com/office/officeart/2005/8/layout/list1"/>
    <dgm:cxn modelId="{EB683DE3-01DD-46C6-B961-561E996060D4}" type="presParOf" srcId="{4A0E7D73-6180-4B61-A97D-5EDC02B1378B}" destId="{6FC86B57-9048-4A93-A4C9-A38DE6EEECD4}" srcOrd="5" destOrd="0" presId="urn:microsoft.com/office/officeart/2005/8/layout/list1"/>
    <dgm:cxn modelId="{B21E3198-9E0F-43CE-938A-BA644EF89D92}" type="presParOf" srcId="{4A0E7D73-6180-4B61-A97D-5EDC02B1378B}" destId="{34FDDA6C-E020-45A2-AD32-906C736E17E4}" srcOrd="6" destOrd="0" presId="urn:microsoft.com/office/officeart/2005/8/layout/list1"/>
    <dgm:cxn modelId="{702649CA-43EC-4A4F-8655-D2D4DC57FB47}" type="presParOf" srcId="{4A0E7D73-6180-4B61-A97D-5EDC02B1378B}" destId="{4A90C355-4A66-4802-8C0D-5B1DEF5E990A}" srcOrd="7" destOrd="0" presId="urn:microsoft.com/office/officeart/2005/8/layout/list1"/>
    <dgm:cxn modelId="{6E9F0E96-2A55-4D66-9D37-F892D8A9F664}" type="presParOf" srcId="{4A0E7D73-6180-4B61-A97D-5EDC02B1378B}" destId="{CC4C7D90-C496-4B0F-ABC0-EC1FD4DC56F8}" srcOrd="8" destOrd="0" presId="urn:microsoft.com/office/officeart/2005/8/layout/list1"/>
    <dgm:cxn modelId="{5B76F5B5-F5B3-43B2-B1CB-3B01206C5734}" type="presParOf" srcId="{CC4C7D90-C496-4B0F-ABC0-EC1FD4DC56F8}" destId="{F6B6131B-5C70-44EA-B38B-288053482DDE}" srcOrd="0" destOrd="0" presId="urn:microsoft.com/office/officeart/2005/8/layout/list1"/>
    <dgm:cxn modelId="{19B51BE8-F16C-4B71-824F-34D44902B9F8}" type="presParOf" srcId="{CC4C7D90-C496-4B0F-ABC0-EC1FD4DC56F8}" destId="{0767782F-FEDD-4846-B4BE-45BC52A6C6CA}" srcOrd="1" destOrd="0" presId="urn:microsoft.com/office/officeart/2005/8/layout/list1"/>
    <dgm:cxn modelId="{AB9F845D-9772-41FB-8845-C093F6D80FA1}" type="presParOf" srcId="{4A0E7D73-6180-4B61-A97D-5EDC02B1378B}" destId="{9FC18C06-99DF-4245-B034-0D63389F0F9C}" srcOrd="9" destOrd="0" presId="urn:microsoft.com/office/officeart/2005/8/layout/list1"/>
    <dgm:cxn modelId="{C6298D8E-E698-464E-81CF-EB28ACEFCC32}" type="presParOf" srcId="{4A0E7D73-6180-4B61-A97D-5EDC02B1378B}" destId="{66E2F60D-FD01-4FF1-B326-F3A3F0E3A6DB}" srcOrd="10" destOrd="0" presId="urn:microsoft.com/office/officeart/2005/8/layout/list1"/>
    <dgm:cxn modelId="{21DEEEC1-9E80-4F6E-B0B8-827B81FB631E}" type="presParOf" srcId="{4A0E7D73-6180-4B61-A97D-5EDC02B1378B}" destId="{E9541554-09EF-4C52-BCD4-0D38DE0B6240}" srcOrd="11" destOrd="0" presId="urn:microsoft.com/office/officeart/2005/8/layout/list1"/>
    <dgm:cxn modelId="{796E8E06-FC05-48D4-ACB6-5E44135C431D}" type="presParOf" srcId="{4A0E7D73-6180-4B61-A97D-5EDC02B1378B}" destId="{A9A7AAD2-1532-4C6B-B81E-F3FA7174D3E4}" srcOrd="12" destOrd="0" presId="urn:microsoft.com/office/officeart/2005/8/layout/list1"/>
    <dgm:cxn modelId="{1761F483-712D-49DC-A7D8-9939495D10D7}" type="presParOf" srcId="{A9A7AAD2-1532-4C6B-B81E-F3FA7174D3E4}" destId="{2EB3AA4D-AA59-43A7-823D-84132743BC7D}" srcOrd="0" destOrd="0" presId="urn:microsoft.com/office/officeart/2005/8/layout/list1"/>
    <dgm:cxn modelId="{253CFA87-8431-49D5-9298-6C4F1E5FFCE7}" type="presParOf" srcId="{A9A7AAD2-1532-4C6B-B81E-F3FA7174D3E4}" destId="{2D09DBD0-B88B-4523-9759-6EC346F2E0FA}" srcOrd="1" destOrd="0" presId="urn:microsoft.com/office/officeart/2005/8/layout/list1"/>
    <dgm:cxn modelId="{3AE57138-AF83-43AB-AEC6-2311C54C7499}" type="presParOf" srcId="{4A0E7D73-6180-4B61-A97D-5EDC02B1378B}" destId="{88BC32B1-9C62-44D9-92B7-479CDECB6C9A}" srcOrd="13" destOrd="0" presId="urn:microsoft.com/office/officeart/2005/8/layout/list1"/>
    <dgm:cxn modelId="{7AAEF74C-0F1F-43E7-A051-4BB5C928FE25}" type="presParOf" srcId="{4A0E7D73-6180-4B61-A97D-5EDC02B1378B}" destId="{A8EA7530-5EB9-43B5-B73A-972092A65A68}" srcOrd="14" destOrd="0" presId="urn:microsoft.com/office/officeart/2005/8/layout/list1"/>
    <dgm:cxn modelId="{59CD5147-6332-4471-90A0-943D3BFD8138}" type="presParOf" srcId="{4A0E7D73-6180-4B61-A97D-5EDC02B1378B}" destId="{35002A5C-574B-4338-849C-AC80FA653601}" srcOrd="15" destOrd="0" presId="urn:microsoft.com/office/officeart/2005/8/layout/list1"/>
    <dgm:cxn modelId="{FC398102-3A9C-45C1-AA72-30638BC19301}" type="presParOf" srcId="{4A0E7D73-6180-4B61-A97D-5EDC02B1378B}" destId="{E33AF4BF-64F1-4446-A04F-8DD22C47820F}" srcOrd="16" destOrd="0" presId="urn:microsoft.com/office/officeart/2005/8/layout/list1"/>
    <dgm:cxn modelId="{9DC907EB-EF17-4839-996D-40F10B181431}" type="presParOf" srcId="{E33AF4BF-64F1-4446-A04F-8DD22C47820F}" destId="{54128E72-32FC-480C-8DCB-2CA59FC7020C}" srcOrd="0" destOrd="0" presId="urn:microsoft.com/office/officeart/2005/8/layout/list1"/>
    <dgm:cxn modelId="{0D9BC320-F900-434A-90D9-C9A8A2A932FB}" type="presParOf" srcId="{E33AF4BF-64F1-4446-A04F-8DD22C47820F}" destId="{F44B9030-9326-4EC8-8FF8-D16DDA91F3D8}" srcOrd="1" destOrd="0" presId="urn:microsoft.com/office/officeart/2005/8/layout/list1"/>
    <dgm:cxn modelId="{9DCFF407-E348-44EC-BBCA-A583E07FD8AF}" type="presParOf" srcId="{4A0E7D73-6180-4B61-A97D-5EDC02B1378B}" destId="{BF75F1D7-1E98-461A-8671-55E631FBDBA8}" srcOrd="17" destOrd="0" presId="urn:microsoft.com/office/officeart/2005/8/layout/list1"/>
    <dgm:cxn modelId="{A22ECCD9-5DD1-416A-B58B-C416D37704AE}" type="presParOf" srcId="{4A0E7D73-6180-4B61-A97D-5EDC02B1378B}" destId="{04C7CA1A-958C-4E3D-8CFC-630507907362}" srcOrd="18" destOrd="0" presId="urn:microsoft.com/office/officeart/2005/8/layout/list1"/>
    <dgm:cxn modelId="{CF318EB4-6B9E-4A42-B72E-801C25585BB3}" type="presParOf" srcId="{4A0E7D73-6180-4B61-A97D-5EDC02B1378B}" destId="{3DE67417-137E-43E2-8CFB-89BE1B56C979}" srcOrd="19" destOrd="0" presId="urn:microsoft.com/office/officeart/2005/8/layout/list1"/>
    <dgm:cxn modelId="{31074392-017F-45E1-86E1-5BF2B09C214C}" type="presParOf" srcId="{4A0E7D73-6180-4B61-A97D-5EDC02B1378B}" destId="{0D9057B8-92F1-401E-BFF3-95D55DDAE662}" srcOrd="20" destOrd="0" presId="urn:microsoft.com/office/officeart/2005/8/layout/list1"/>
    <dgm:cxn modelId="{04F484B4-4EA4-4F87-9CB7-CBC865D189DA}" type="presParOf" srcId="{0D9057B8-92F1-401E-BFF3-95D55DDAE662}" destId="{46B1ECDF-FAFD-4A58-B24E-CAFF30039DB9}" srcOrd="0" destOrd="0" presId="urn:microsoft.com/office/officeart/2005/8/layout/list1"/>
    <dgm:cxn modelId="{36935294-AB2A-4226-96C5-299E0F5B57B9}" type="presParOf" srcId="{0D9057B8-92F1-401E-BFF3-95D55DDAE662}" destId="{33087FD4-9634-44F3-BB08-93DAC3CF8ACA}" srcOrd="1" destOrd="0" presId="urn:microsoft.com/office/officeart/2005/8/layout/list1"/>
    <dgm:cxn modelId="{FF4F62C0-C2B0-468A-AF23-C040222645CB}" type="presParOf" srcId="{4A0E7D73-6180-4B61-A97D-5EDC02B1378B}" destId="{672A60A3-8B17-4F3E-AAF0-0FBB65E1DDAD}" srcOrd="21" destOrd="0" presId="urn:microsoft.com/office/officeart/2005/8/layout/list1"/>
    <dgm:cxn modelId="{B6F353DC-A706-45C8-82FD-2A5C486E6800}" type="presParOf" srcId="{4A0E7D73-6180-4B61-A97D-5EDC02B1378B}" destId="{FC704FA7-D2AD-4326-AB51-42A69E8F6ABE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02BCD-1BDA-47B5-825D-8D9FB342C5A7}">
      <dsp:nvSpPr>
        <dsp:cNvPr id="0" name=""/>
        <dsp:cNvSpPr/>
      </dsp:nvSpPr>
      <dsp:spPr>
        <a:xfrm>
          <a:off x="1263771" y="0"/>
          <a:ext cx="4632325" cy="4632325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70B9DE-8B50-4459-B39B-6CB200D29A4C}">
      <dsp:nvSpPr>
        <dsp:cNvPr id="0" name=""/>
        <dsp:cNvSpPr/>
      </dsp:nvSpPr>
      <dsp:spPr>
        <a:xfrm>
          <a:off x="3255723" y="465720"/>
          <a:ext cx="3659432" cy="1096558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Реализация переданных государственных функций в определенных нормативно-правовой базой ТС и ЕЭП сферах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3309253" y="519250"/>
        <a:ext cx="3552372" cy="989498"/>
      </dsp:txXfrm>
    </dsp:sp>
    <dsp:sp modelId="{6FED00DF-3C0B-4456-9DDB-BE9DE6637C1C}">
      <dsp:nvSpPr>
        <dsp:cNvPr id="0" name=""/>
        <dsp:cNvSpPr/>
      </dsp:nvSpPr>
      <dsp:spPr>
        <a:xfrm>
          <a:off x="3211401" y="1699348"/>
          <a:ext cx="3748076" cy="1096558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Осуществление мониторинга и контроля за исполнением международных договоров, составляющих договорно-правовую базу Таможенного союза и Единого экономического пространства</a:t>
          </a:r>
        </a:p>
      </dsp:txBody>
      <dsp:txXfrm>
        <a:off x="3264931" y="1752878"/>
        <a:ext cx="3641016" cy="989498"/>
      </dsp:txXfrm>
    </dsp:sp>
    <dsp:sp modelId="{2A07D0B5-FB9A-40E7-8BFF-B7B3CB0427B2}">
      <dsp:nvSpPr>
        <dsp:cNvPr id="0" name=""/>
        <dsp:cNvSpPr/>
      </dsp:nvSpPr>
      <dsp:spPr>
        <a:xfrm>
          <a:off x="3265253" y="2932976"/>
          <a:ext cx="3640372" cy="1096558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Выработка предложений по дальнейшей интеграции в рамках Таможенного союза и Единого экономического пространства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3318783" y="2986506"/>
        <a:ext cx="3533312" cy="9894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AF686-22FC-408A-B881-0B6DA089F4B5}">
      <dsp:nvSpPr>
        <dsp:cNvPr id="0" name=""/>
        <dsp:cNvSpPr/>
      </dsp:nvSpPr>
      <dsp:spPr>
        <a:xfrm>
          <a:off x="0" y="347756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88905B-00BA-488C-93F5-8477341592D6}">
      <dsp:nvSpPr>
        <dsp:cNvPr id="0" name=""/>
        <dsp:cNvSpPr/>
      </dsp:nvSpPr>
      <dsp:spPr>
        <a:xfrm>
          <a:off x="403672" y="37796"/>
          <a:ext cx="8221613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none" kern="1200" dirty="0" smtClean="0">
              <a:latin typeface="Arial" pitchFamily="34" charset="0"/>
              <a:cs typeface="Arial" pitchFamily="34" charset="0"/>
            </a:rPr>
            <a:t>Мониторинг и анализ законодательства каждой из сторон в целях выявления </a:t>
          </a:r>
          <a:br>
            <a:rPr lang="ru-RU" sz="1400" u="none" kern="1200" dirty="0" smtClean="0">
              <a:latin typeface="Arial" pitchFamily="34" charset="0"/>
              <a:cs typeface="Arial" pitchFamily="34" charset="0"/>
            </a:rPr>
          </a:br>
          <a:r>
            <a:rPr lang="ru-RU" sz="1400" u="none" kern="1200" dirty="0" smtClean="0">
              <a:latin typeface="Arial" pitchFamily="34" charset="0"/>
              <a:cs typeface="Arial" pitchFamily="34" charset="0"/>
            </a:rPr>
            <a:t>и устранения избыточных административных барьеров и иных ограничений для развития предпринимательской и инвестиционной деятельности на территории ТС и ЕЭП </a:t>
          </a:r>
          <a:endParaRPr lang="ru-RU" sz="1400" u="none" kern="1200" dirty="0">
            <a:latin typeface="Arial" pitchFamily="34" charset="0"/>
            <a:cs typeface="Arial" pitchFamily="34" charset="0"/>
          </a:endParaRPr>
        </a:p>
      </dsp:txBody>
      <dsp:txXfrm>
        <a:off x="433934" y="68058"/>
        <a:ext cx="8161089" cy="559396"/>
      </dsp:txXfrm>
    </dsp:sp>
    <dsp:sp modelId="{34FDDA6C-E020-45A2-AD32-906C736E17E4}">
      <dsp:nvSpPr>
        <dsp:cNvPr id="0" name=""/>
        <dsp:cNvSpPr/>
      </dsp:nvSpPr>
      <dsp:spPr>
        <a:xfrm>
          <a:off x="0" y="1300317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337FAE-386B-4F17-B4C1-80EB6F2178DD}">
      <dsp:nvSpPr>
        <dsp:cNvPr id="0" name=""/>
        <dsp:cNvSpPr/>
      </dsp:nvSpPr>
      <dsp:spPr>
        <a:xfrm>
          <a:off x="410835" y="990356"/>
          <a:ext cx="8216699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Участие в защите нарушенных прав и законных интересов предпринимательства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441097" y="1020618"/>
        <a:ext cx="8156175" cy="559396"/>
      </dsp:txXfrm>
    </dsp:sp>
    <dsp:sp modelId="{66E2F60D-FD01-4FF1-B326-F3A3F0E3A6DB}">
      <dsp:nvSpPr>
        <dsp:cNvPr id="0" name=""/>
        <dsp:cNvSpPr/>
      </dsp:nvSpPr>
      <dsp:spPr>
        <a:xfrm>
          <a:off x="0" y="2224302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67782F-FEDD-4846-B4BE-45BC52A6C6CA}">
      <dsp:nvSpPr>
        <dsp:cNvPr id="0" name=""/>
        <dsp:cNvSpPr/>
      </dsp:nvSpPr>
      <dsp:spPr>
        <a:xfrm>
          <a:off x="410835" y="1942917"/>
          <a:ext cx="8216699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Оценка регулирующего воздействия разрабатываемых и действующих нормативно-правовых актов на предпринимательство на национальном и наднациональном уровне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441097" y="1973179"/>
        <a:ext cx="8156175" cy="559396"/>
      </dsp:txXfrm>
    </dsp:sp>
    <dsp:sp modelId="{A8EA7530-5EB9-43B5-B73A-972092A65A68}">
      <dsp:nvSpPr>
        <dsp:cNvPr id="0" name=""/>
        <dsp:cNvSpPr/>
      </dsp:nvSpPr>
      <dsp:spPr>
        <a:xfrm>
          <a:off x="0" y="3205437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09DBD0-B88B-4523-9759-6EC346F2E0FA}">
      <dsp:nvSpPr>
        <dsp:cNvPr id="0" name=""/>
        <dsp:cNvSpPr/>
      </dsp:nvSpPr>
      <dsp:spPr>
        <a:xfrm>
          <a:off x="410835" y="2895477"/>
          <a:ext cx="8216699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Выработка предложений по его гармонизации и совершенствованию в области валютной, финансовой, денежно-кредитной, налоговой и бюджетной политики, анализ и обобщение соответствующего международного опыта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441097" y="2925739"/>
        <a:ext cx="8156175" cy="559396"/>
      </dsp:txXfrm>
    </dsp:sp>
    <dsp:sp modelId="{04C7CA1A-958C-4E3D-8CFC-630507907362}">
      <dsp:nvSpPr>
        <dsp:cNvPr id="0" name=""/>
        <dsp:cNvSpPr/>
      </dsp:nvSpPr>
      <dsp:spPr>
        <a:xfrm>
          <a:off x="0" y="4157997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4B9030-9326-4EC8-8FF8-D16DDA91F3D8}">
      <dsp:nvSpPr>
        <dsp:cNvPr id="0" name=""/>
        <dsp:cNvSpPr/>
      </dsp:nvSpPr>
      <dsp:spPr>
        <a:xfrm>
          <a:off x="415049" y="3848037"/>
          <a:ext cx="8211953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Формирование единых подходов в проведении налоговой политики сторон и совершенствовании процедур налогового контроля в сфере внешней и взаимной торговли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445311" y="3878299"/>
        <a:ext cx="8151429" cy="559396"/>
      </dsp:txXfrm>
    </dsp:sp>
    <dsp:sp modelId="{FC704FA7-D2AD-4326-AB51-42A69E8F6ABE}">
      <dsp:nvSpPr>
        <dsp:cNvPr id="0" name=""/>
        <dsp:cNvSpPr/>
      </dsp:nvSpPr>
      <dsp:spPr>
        <a:xfrm>
          <a:off x="0" y="5110557"/>
          <a:ext cx="8629650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087FD4-9634-44F3-BB08-93DAC3CF8ACA}">
      <dsp:nvSpPr>
        <dsp:cNvPr id="0" name=""/>
        <dsp:cNvSpPr/>
      </dsp:nvSpPr>
      <dsp:spPr>
        <a:xfrm>
          <a:off x="427268" y="4800597"/>
          <a:ext cx="8198305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326" tIns="0" rIns="22832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Подготовка предложений по развитию рынков финансовых услуг сторон и взаимному признанию лицензий на осуществление видов деятельности в секторе финансовых услуг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457530" y="4830859"/>
        <a:ext cx="8137781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574A2-0AFF-3247-9F0E-DC91708C0F7B}" type="datetime1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CC0EE-8C11-AF43-85EC-5238C2661C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7307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5637B-6B52-2842-87D5-2E5C84496455}" type="datetime1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B752-82CB-3842-9E7C-0B29134AE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76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0D77-6123-C843-8A0F-DB21ABF4AF6C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17281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771A-0DEA-EE4F-86D1-FCBDF71C8DCF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3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F420-61CA-724B-B3F8-182EBB608B02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60400"/>
            <a:ext cx="609600" cy="381001"/>
          </a:xfrm>
          <a:prstGeom prst="rect">
            <a:avLst/>
          </a:prstGeom>
        </p:spPr>
        <p:txBody>
          <a:bodyPr/>
          <a:lstStyle/>
          <a:p>
            <a:fld id="{1E7D417E-0BF3-C440-BCB6-3BA684BB87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37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5EB6-E0B6-344A-A554-873914D59C37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8994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46B1-19E5-2C46-B5C0-0F81573E1E21}" type="datetime1">
              <a:rPr lang="ru-RU" smtClean="0"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4410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10CC-58E9-6E4A-9004-ADC11585F41B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16818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7762-DA06-0046-98BF-55D594EC7717}" type="datetime1">
              <a:rPr lang="ru-RU" smtClean="0"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6947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1ECDF-895C-264A-A851-354191DE2F3B}" type="datetime1">
              <a:rPr lang="ru-RU" smtClean="0"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98459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60100-770C-AF4B-9391-A331961D0256}" type="datetime1">
              <a:rPr lang="ru-RU" smtClean="0"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02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137B-9050-FA4C-B42C-EFEE301DDAAC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0071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2372-EFD5-8247-B237-ABBD72720D6B}" type="datetime1">
              <a:rPr lang="ru-RU" smtClean="0"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4400" y="888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683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top_new3.pd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340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4638" y="223838"/>
            <a:ext cx="5932161" cy="234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D123D-B109-BE48-9E66-CE56F107ABAB}" type="datetime1">
              <a:rPr lang="ru-RU" smtClean="0"/>
              <a:t>31.01.2013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‹#›</a:t>
            </a:fld>
            <a:endParaRPr lang="ru-RU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584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1800" kern="1200">
          <a:solidFill>
            <a:srgbClr val="032953"/>
          </a:solidFill>
          <a:latin typeface="Times"/>
          <a:ea typeface="+mj-ea"/>
          <a:cs typeface="Time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Times"/>
          <a:ea typeface="+mn-ea"/>
          <a:cs typeface="Time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imes"/>
          <a:ea typeface="+mn-ea"/>
          <a:cs typeface="Time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imes"/>
          <a:ea typeface="+mn-ea"/>
          <a:cs typeface="Time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imes"/>
          <a:ea typeface="+mn-ea"/>
          <a:cs typeface="Time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imes"/>
          <a:ea typeface="+mn-ea"/>
          <a:cs typeface="Time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00_2000_las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16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16201" y="2324100"/>
            <a:ext cx="6159500" cy="972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2400" dirty="0">
                <a:solidFill>
                  <a:prstClr val="white"/>
                </a:solidFill>
                <a:latin typeface="Times"/>
                <a:cs typeface="Times"/>
              </a:rPr>
              <a:t>О деятельности и структуре </a:t>
            </a:r>
            <a:r>
              <a:rPr lang="en-US" sz="2400" dirty="0" smtClean="0">
                <a:solidFill>
                  <a:prstClr val="white"/>
                </a:solidFill>
                <a:latin typeface="Times"/>
                <a:cs typeface="Times"/>
              </a:rPr>
              <a:t/>
            </a:r>
            <a:br>
              <a:rPr lang="en-US" sz="2400" dirty="0" smtClean="0">
                <a:solidFill>
                  <a:prstClr val="white"/>
                </a:solidFill>
                <a:latin typeface="Times"/>
                <a:cs typeface="Times"/>
              </a:rPr>
            </a:br>
            <a:r>
              <a:rPr lang="ru-RU" sz="2400" dirty="0" smtClean="0">
                <a:solidFill>
                  <a:prstClr val="white"/>
                </a:solidFill>
                <a:latin typeface="Times"/>
                <a:cs typeface="Times"/>
              </a:rPr>
              <a:t>Евразийской </a:t>
            </a:r>
            <a:r>
              <a:rPr lang="ru-RU" sz="2400" dirty="0">
                <a:solidFill>
                  <a:prstClr val="white"/>
                </a:solidFill>
                <a:latin typeface="Times"/>
                <a:cs typeface="Times"/>
              </a:rPr>
              <a:t>экономической комиссии </a:t>
            </a:r>
            <a:endParaRPr lang="ru-RU" sz="36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6500" y="420555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"/>
                <a:cs typeface="Times"/>
              </a:rPr>
              <a:t>Член Коллегии (Министр) по экономике и финансовой политике Евразийской экономической комиссии</a:t>
            </a:r>
          </a:p>
          <a:p>
            <a:pPr lvl="0"/>
            <a:r>
              <a:rPr lang="ru-RU" sz="2000" dirty="0">
                <a:solidFill>
                  <a:prstClr val="white"/>
                </a:solidFill>
                <a:latin typeface="Times"/>
                <a:cs typeface="Times"/>
              </a:rPr>
              <a:t>Сулейменов Тимур Муратович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2588" y="2324100"/>
            <a:ext cx="2026890" cy="667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FFFF"/>
                </a:solidFill>
                <a:latin typeface="Times"/>
                <a:cs typeface="Times"/>
              </a:rPr>
              <a:t>г. Москва, </a:t>
            </a:r>
          </a:p>
          <a:p>
            <a:pPr lvl="0" algn="ctr"/>
            <a:r>
              <a:rPr lang="ru-RU" dirty="0">
                <a:solidFill>
                  <a:srgbClr val="FFFFFF"/>
                </a:solidFill>
                <a:latin typeface="Times"/>
                <a:cs typeface="Times"/>
              </a:rPr>
              <a:t>1 февраля 2013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3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10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0701" y="158689"/>
            <a:ext cx="6880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Структура ЕЭК</a:t>
            </a:r>
            <a:r>
              <a:rPr lang="en-US" sz="2000" b="1" dirty="0" smtClean="0"/>
              <a:t> </a:t>
            </a:r>
            <a:r>
              <a:rPr lang="ru-RU" sz="2000" b="1" dirty="0" smtClean="0"/>
              <a:t>и консультативных органов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318" y="2023991"/>
            <a:ext cx="2170339" cy="2301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1449" y="1932462"/>
            <a:ext cx="2371726" cy="163987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6604" y="996661"/>
            <a:ext cx="1802246" cy="923330"/>
          </a:xfrm>
          <a:prstGeom prst="rect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Евразийская экономическая комиссия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287374" y="-934762"/>
            <a:ext cx="1919285" cy="584775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Секретариат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Члена Коллегии </a:t>
            </a:r>
            <a:endParaRPr lang="ru-RU" sz="1600" dirty="0" smtClean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78099" y="-903985"/>
            <a:ext cx="2962276" cy="584775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Департамент финансовой </a:t>
            </a:r>
            <a:r>
              <a:rPr lang="ru-RU" sz="1600" b="1" dirty="0" smtClean="0">
                <a:solidFill>
                  <a:srgbClr val="FF0000"/>
                </a:solidFill>
              </a:rPr>
              <a:t>политики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78099" y="-254569"/>
            <a:ext cx="2962276" cy="338554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Отдел налоговой политики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78099" y="153518"/>
            <a:ext cx="2962276" cy="830997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Отдел платежей и координации в сфере бюджетной политики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78099" y="1052412"/>
            <a:ext cx="2962276" cy="584775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Отдел развития финансовых рынков</a:t>
            </a:r>
            <a:endParaRPr lang="ru-RU" sz="1600" b="1" dirty="0">
              <a:solidFill>
                <a:srgbClr val="00B050"/>
              </a:solidFill>
            </a:endParaRPr>
          </a:p>
        </p:txBody>
      </p:sp>
      <p:cxnSp>
        <p:nvCxnSpPr>
          <p:cNvPr id="35" name="Прямая со стрелкой 34"/>
          <p:cNvCxnSpPr>
            <a:endCxn id="15" idx="3"/>
          </p:cNvCxnSpPr>
          <p:nvPr/>
        </p:nvCxnSpPr>
        <p:spPr>
          <a:xfrm flipH="1">
            <a:off x="18240375" y="-611597"/>
            <a:ext cx="295275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18249900" y="-97247"/>
            <a:ext cx="276225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18249900" y="559978"/>
            <a:ext cx="276225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18259425" y="1341028"/>
            <a:ext cx="276225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18535650" y="-611597"/>
            <a:ext cx="0" cy="1956397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426603" y="2207756"/>
            <a:ext cx="1802247" cy="584775"/>
          </a:xfrm>
          <a:prstGeom prst="rect">
            <a:avLst/>
          </a:prstGeom>
          <a:ln w="31750">
            <a:solidFill>
              <a:srgbClr val="00B050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18 профильных Департаментов</a:t>
            </a:r>
            <a:endParaRPr lang="ru-RU" sz="1600" dirty="0" smtClean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77318" y="1166712"/>
            <a:ext cx="3559971" cy="584775"/>
          </a:xfrm>
          <a:prstGeom prst="rect">
            <a:avLst/>
          </a:prstGeom>
          <a:ln w="317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5 Департаментов, осуществляющих обеспечивающую деятельность</a:t>
            </a:r>
            <a:endParaRPr lang="ru-RU" sz="1600" dirty="0" smtClean="0">
              <a:solidFill>
                <a:srgbClr val="00B05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4323" y="3075644"/>
            <a:ext cx="2019302" cy="584775"/>
          </a:xfrm>
          <a:prstGeom prst="rect">
            <a:avLst/>
          </a:prstGeom>
          <a:ln w="317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16 консультативных комитетов</a:t>
            </a:r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14323" y="3960848"/>
            <a:ext cx="2019302" cy="584775"/>
          </a:xfrm>
          <a:prstGeom prst="rect">
            <a:avLst/>
          </a:prstGeom>
          <a:ln w="31750">
            <a:solidFill>
              <a:srgbClr val="7E0E1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E0E19"/>
                </a:solidFill>
              </a:rPr>
              <a:t>9 консультативных подкомитетов</a:t>
            </a:r>
            <a:endParaRPr lang="ru-RU" sz="1600" dirty="0" smtClean="0">
              <a:solidFill>
                <a:srgbClr val="7E0E19"/>
              </a:solidFill>
            </a:endParaRPr>
          </a:p>
        </p:txBody>
      </p:sp>
      <p:cxnSp>
        <p:nvCxnSpPr>
          <p:cNvPr id="56" name="Прямая со стрелкой 55"/>
          <p:cNvCxnSpPr>
            <a:stCxn id="8" idx="2"/>
            <a:endCxn id="42" idx="0"/>
          </p:cNvCxnSpPr>
          <p:nvPr/>
        </p:nvCxnSpPr>
        <p:spPr>
          <a:xfrm>
            <a:off x="1327727" y="1919991"/>
            <a:ext cx="0" cy="287765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44" idx="2"/>
            <a:endCxn id="45" idx="0"/>
          </p:cNvCxnSpPr>
          <p:nvPr/>
        </p:nvCxnSpPr>
        <p:spPr>
          <a:xfrm>
            <a:off x="1323974" y="3660419"/>
            <a:ext cx="0" cy="300429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4752975" y="2023991"/>
            <a:ext cx="42195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	В </a:t>
            </a:r>
            <a:r>
              <a:rPr lang="ru-RU" sz="1400" b="1" dirty="0">
                <a:solidFill>
                  <a:srgbClr val="002060"/>
                </a:solidFill>
              </a:rPr>
              <a:t>состав </a:t>
            </a:r>
            <a:r>
              <a:rPr lang="ru-RU" sz="1400" b="1" dirty="0" smtClean="0">
                <a:solidFill>
                  <a:srgbClr val="002060"/>
                </a:solidFill>
              </a:rPr>
              <a:t>8 </a:t>
            </a:r>
            <a:r>
              <a:rPr lang="ru-RU" sz="1400" b="1" dirty="0">
                <a:solidFill>
                  <a:srgbClr val="002060"/>
                </a:solidFill>
              </a:rPr>
              <a:t>из </a:t>
            </a:r>
            <a:r>
              <a:rPr lang="ru-RU" sz="1400" b="1" dirty="0" smtClean="0">
                <a:solidFill>
                  <a:srgbClr val="002060"/>
                </a:solidFill>
              </a:rPr>
              <a:t>16 </a:t>
            </a:r>
            <a:r>
              <a:rPr lang="ru-RU" sz="1400" b="1" dirty="0">
                <a:solidFill>
                  <a:srgbClr val="002060"/>
                </a:solidFill>
              </a:rPr>
              <a:t>консультативных комитетов, образованных при ЕЭК, включены представители бизнес-сообществ государств-членов ЕЭП и </a:t>
            </a:r>
            <a:r>
              <a:rPr lang="ru-RU" sz="1400" b="1" dirty="0" smtClean="0">
                <a:solidFill>
                  <a:srgbClr val="002060"/>
                </a:solidFill>
              </a:rPr>
              <a:t>ТС.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	Участие </a:t>
            </a:r>
            <a:r>
              <a:rPr lang="ru-RU" sz="1400" b="1" dirty="0">
                <a:solidFill>
                  <a:srgbClr val="002060"/>
                </a:solidFill>
              </a:rPr>
              <a:t>бизнес-сообществ государств-членов ЕЭП и </a:t>
            </a:r>
            <a:r>
              <a:rPr lang="ru-RU" sz="1400" b="1" dirty="0" smtClean="0">
                <a:solidFill>
                  <a:srgbClr val="002060"/>
                </a:solidFill>
              </a:rPr>
              <a:t>ТС в консультативных комитетах обусловлено желанием ЕЭК вести конструктивный диалог с представителями бизнеса для проведения всестороннего анализа выпускаемых Коллегией ЕЭК</a:t>
            </a:r>
            <a:r>
              <a:rPr lang="en-US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наднациональных НПА.</a:t>
            </a:r>
          </a:p>
        </p:txBody>
      </p:sp>
      <p:cxnSp>
        <p:nvCxnSpPr>
          <p:cNvPr id="63" name="Прямая со стрелкой 62"/>
          <p:cNvCxnSpPr>
            <a:stCxn id="8" idx="3"/>
            <a:endCxn id="43" idx="1"/>
          </p:cNvCxnSpPr>
          <p:nvPr/>
        </p:nvCxnSpPr>
        <p:spPr>
          <a:xfrm>
            <a:off x="2228850" y="1458326"/>
            <a:ext cx="448468" cy="774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42" idx="2"/>
            <a:endCxn id="44" idx="0"/>
          </p:cNvCxnSpPr>
          <p:nvPr/>
        </p:nvCxnSpPr>
        <p:spPr>
          <a:xfrm flipH="1">
            <a:off x="1323974" y="2792531"/>
            <a:ext cx="3753" cy="283113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Прямоугольник 86"/>
          <p:cNvSpPr/>
          <p:nvPr/>
        </p:nvSpPr>
        <p:spPr>
          <a:xfrm>
            <a:off x="314320" y="4694025"/>
            <a:ext cx="8658229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	</a:t>
            </a:r>
            <a:r>
              <a:rPr lang="ru-RU" b="1" dirty="0" smtClean="0">
                <a:solidFill>
                  <a:srgbClr val="00B0F0"/>
                </a:solidFill>
              </a:rPr>
              <a:t>Средняя </a:t>
            </a:r>
            <a:r>
              <a:rPr lang="ru-RU" b="1" dirty="0">
                <a:solidFill>
                  <a:srgbClr val="00B0F0"/>
                </a:solidFill>
              </a:rPr>
              <a:t>доля представителей бизнес-сообщества в общей численности составов всех консультативных комитетов и подкомитетов составляет 11,7%. </a:t>
            </a:r>
            <a:endParaRPr lang="ru-RU" b="1" dirty="0" smtClean="0">
              <a:solidFill>
                <a:srgbClr val="00B0F0"/>
              </a:solidFill>
            </a:endParaRPr>
          </a:p>
          <a:p>
            <a:pPr algn="just"/>
            <a:endParaRPr lang="ru-RU" sz="1400" b="1" dirty="0" smtClean="0">
              <a:solidFill>
                <a:srgbClr val="00B0F0"/>
              </a:solidFill>
            </a:endParaRPr>
          </a:p>
          <a:p>
            <a:pPr algn="just"/>
            <a:r>
              <a:rPr lang="ru-RU" sz="1400" b="1" dirty="0" smtClean="0">
                <a:solidFill>
                  <a:srgbClr val="00B0F0"/>
                </a:solidFill>
              </a:rPr>
              <a:t>	</a:t>
            </a:r>
            <a:r>
              <a:rPr lang="ru-RU" b="1" dirty="0" smtClean="0">
                <a:solidFill>
                  <a:srgbClr val="00B0F0"/>
                </a:solidFill>
              </a:rPr>
              <a:t>Более </a:t>
            </a:r>
            <a:r>
              <a:rPr lang="ru-RU" b="1" dirty="0">
                <a:solidFill>
                  <a:srgbClr val="00B0F0"/>
                </a:solidFill>
              </a:rPr>
              <a:t>2/3 от состава Консультативного комитета по вопросам предпринимательства </a:t>
            </a:r>
            <a:r>
              <a:rPr lang="ru-RU" b="1" dirty="0" smtClean="0">
                <a:solidFill>
                  <a:srgbClr val="00B0F0"/>
                </a:solidFill>
              </a:rPr>
              <a:t>– это </a:t>
            </a:r>
            <a:r>
              <a:rPr lang="ru-RU" b="1" dirty="0">
                <a:solidFill>
                  <a:srgbClr val="00B0F0"/>
                </a:solidFill>
              </a:rPr>
              <a:t>представители бизнеса государств-членов ТС и ЕЭП (18 из 26 человек</a:t>
            </a:r>
            <a:r>
              <a:rPr lang="ru-RU" b="1" dirty="0" smtClean="0">
                <a:solidFill>
                  <a:srgbClr val="00B0F0"/>
                </a:solidFill>
              </a:rPr>
              <a:t>) – </a:t>
            </a:r>
            <a:r>
              <a:rPr lang="ru-RU" b="1" dirty="0" err="1" smtClean="0">
                <a:solidFill>
                  <a:srgbClr val="00B0F0"/>
                </a:solidFill>
              </a:rPr>
              <a:t>транспарентность</a:t>
            </a:r>
            <a:r>
              <a:rPr lang="ru-RU" b="1" dirty="0" smtClean="0">
                <a:solidFill>
                  <a:srgbClr val="00B0F0"/>
                </a:solidFill>
              </a:rPr>
              <a:t> работы Комитета и </a:t>
            </a:r>
            <a:r>
              <a:rPr lang="ru-RU" b="1" dirty="0">
                <a:solidFill>
                  <a:srgbClr val="00B0F0"/>
                </a:solidFill>
              </a:rPr>
              <a:t>Департамента развития предпринимательской деятельности</a:t>
            </a:r>
            <a:r>
              <a:rPr lang="ru-RU" b="1" dirty="0" smtClean="0">
                <a:solidFill>
                  <a:srgbClr val="00B0F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42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423292" y="2435224"/>
            <a:ext cx="2197447" cy="648072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Отдел развития предпринимательства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23293" y="4978399"/>
            <a:ext cx="2197446" cy="648072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Отдел </a:t>
            </a:r>
            <a:r>
              <a:rPr lang="ru-RU" sz="1200" b="1" kern="0" dirty="0" err="1">
                <a:solidFill>
                  <a:schemeClr val="bg1"/>
                </a:solidFill>
                <a:latin typeface="Arial"/>
              </a:rPr>
              <a:t>адвокатирования</a:t>
            </a:r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 </a:t>
            </a: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предпринимательства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23293" y="3311524"/>
            <a:ext cx="2197447" cy="648072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Отдел охраны и защиты интеллектуальной собственности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23293" y="4168774"/>
            <a:ext cx="2197446" cy="648072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Отдел координации свободы передвижения трудовых ресурсов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7400" y="57835"/>
            <a:ext cx="6334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ru-RU" b="1" kern="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Компетенция Члена Коллегии ЕЭК </a:t>
            </a:r>
            <a:r>
              <a:rPr lang="en-US" b="1" kern="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– </a:t>
            </a:r>
            <a:r>
              <a:rPr lang="ru-RU" b="1" kern="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Министра по экономики и финансовой политике </a:t>
            </a:r>
            <a:endParaRPr lang="ru-RU" b="1" kern="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Times New Roman" pitchFamily="18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Times"/>
                <a:cs typeface="Times"/>
              </a:rPr>
              <a:t>|  </a:t>
            </a:r>
            <a:fld id="{1E7D417E-0BF3-C440-BCB6-3BA684BB87BE}" type="slidenum">
              <a:rPr lang="ru-RU" smtClean="0">
                <a:solidFill>
                  <a:schemeClr val="tx1"/>
                </a:solidFill>
                <a:latin typeface="Times"/>
                <a:cs typeface="Times"/>
              </a:rPr>
              <a:pPr/>
              <a:t>11</a:t>
            </a:fld>
            <a:endParaRPr lang="ru-RU" dirty="0">
              <a:solidFill>
                <a:schemeClr val="tx1"/>
              </a:solidFill>
              <a:latin typeface="Times"/>
              <a:cs typeface="Time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4892" y="915611"/>
            <a:ext cx="5596508" cy="582520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Член Коллегии </a:t>
            </a:r>
            <a:r>
              <a:rPr lang="ru-RU" sz="12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ЕЭК </a:t>
            </a:r>
            <a:r>
              <a:rPr lang="en-US" sz="12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– </a:t>
            </a:r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Министр </a:t>
            </a:r>
            <a:r>
              <a:rPr lang="ru-RU" sz="12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по экономики и финансовой </a:t>
            </a:r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политике Т.М. Сулейменов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6118" y="1715711"/>
            <a:ext cx="3110482" cy="582520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Департамент развития предпринимательской деятельности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28730" y="1715711"/>
            <a:ext cx="3110482" cy="582520"/>
          </a:xfrm>
          <a:prstGeom prst="roundRect">
            <a:avLst/>
          </a:prstGeom>
          <a:solidFill>
            <a:srgbClr val="00B0F0">
              <a:alpha val="99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Times New Roman" pitchFamily="18" charset="0"/>
              </a:rPr>
              <a:t>Департамент финансовой политики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4760" y="2387600"/>
            <a:ext cx="2088232" cy="654236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 </a:t>
            </a:r>
          </a:p>
          <a:p>
            <a:pPr lvl="0" algn="ctr" defTabSz="914400">
              <a:defRPr/>
            </a:pPr>
            <a:r>
              <a:rPr lang="ru-RU" sz="1000" kern="0" dirty="0">
                <a:solidFill>
                  <a:schemeClr val="bg1"/>
                </a:solidFill>
                <a:latin typeface="Arial"/>
              </a:rPr>
              <a:t>у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лучшение бизнес-климата, включая инвестиции и взаимную торговлю</a:t>
            </a:r>
            <a:endParaRPr lang="ru-RU" sz="1000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84761" y="3118035"/>
            <a:ext cx="2088232" cy="1041401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 </a:t>
            </a:r>
          </a:p>
          <a:p>
            <a:pPr algn="ctr"/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охрана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и 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защита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результатов интеллектуальной деятельности и средств индивидуализации товаров, работ и услуг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92189" y="4243572"/>
            <a:ext cx="2088232" cy="498476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 </a:t>
            </a:r>
          </a:p>
          <a:p>
            <a:pPr algn="ctr"/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трудовая миграция</a:t>
            </a:r>
            <a:endParaRPr lang="ru-RU" sz="1000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84759" y="4897382"/>
            <a:ext cx="2088232" cy="744493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Компетенция – </a:t>
            </a:r>
          </a:p>
          <a:p>
            <a:pPr algn="ctr"/>
            <a:r>
              <a:rPr lang="ru-RU" sz="1000" kern="0" dirty="0">
                <a:solidFill>
                  <a:schemeClr val="bg1"/>
                </a:solidFill>
                <a:latin typeface="Arial"/>
              </a:rPr>
              <a:t>устранение необоснованных  административных барьеров для предпринимательства </a:t>
            </a:r>
          </a:p>
        </p:txBody>
      </p:sp>
      <p:cxnSp>
        <p:nvCxnSpPr>
          <p:cNvPr id="16" name="Прямая со стрелкой 15"/>
          <p:cNvCxnSpPr>
            <a:stCxn id="9" idx="2"/>
            <a:endCxn id="10" idx="3"/>
          </p:cNvCxnSpPr>
          <p:nvPr/>
        </p:nvCxnSpPr>
        <p:spPr>
          <a:xfrm flipH="1">
            <a:off x="3276600" y="1498131"/>
            <a:ext cx="1316546" cy="50884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9" idx="2"/>
            <a:endCxn id="11" idx="1"/>
          </p:cNvCxnSpPr>
          <p:nvPr/>
        </p:nvCxnSpPr>
        <p:spPr>
          <a:xfrm>
            <a:off x="4593146" y="1498131"/>
            <a:ext cx="1235584" cy="50884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47650" y="2298231"/>
            <a:ext cx="0" cy="3004204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31" idx="1"/>
          </p:cNvCxnSpPr>
          <p:nvPr/>
        </p:nvCxnSpPr>
        <p:spPr>
          <a:xfrm>
            <a:off x="247650" y="5302435"/>
            <a:ext cx="175643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33" idx="1"/>
          </p:cNvCxnSpPr>
          <p:nvPr/>
        </p:nvCxnSpPr>
        <p:spPr>
          <a:xfrm>
            <a:off x="259271" y="4492810"/>
            <a:ext cx="164022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32" idx="1"/>
          </p:cNvCxnSpPr>
          <p:nvPr/>
        </p:nvCxnSpPr>
        <p:spPr>
          <a:xfrm flipV="1">
            <a:off x="247650" y="3635560"/>
            <a:ext cx="175643" cy="3175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30" idx="1"/>
          </p:cNvCxnSpPr>
          <p:nvPr/>
        </p:nvCxnSpPr>
        <p:spPr>
          <a:xfrm>
            <a:off x="247650" y="2759260"/>
            <a:ext cx="175642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620739" y="2844985"/>
            <a:ext cx="164021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2" idx="3"/>
            <a:endCxn id="13" idx="1"/>
          </p:cNvCxnSpPr>
          <p:nvPr/>
        </p:nvCxnSpPr>
        <p:spPr>
          <a:xfrm>
            <a:off x="2620740" y="3635560"/>
            <a:ext cx="164021" cy="3176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628168" y="4492810"/>
            <a:ext cx="164021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620738" y="5302435"/>
            <a:ext cx="164021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5972175" y="2387599"/>
            <a:ext cx="2700400" cy="460189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Отдел налоговой политики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162675" y="2928750"/>
            <a:ext cx="2515966" cy="648072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>
                <a:solidFill>
                  <a:schemeClr val="bg1"/>
                </a:solidFill>
                <a:latin typeface="Arial"/>
              </a:rPr>
              <a:t>Отдел </a:t>
            </a:r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платежей и координации в сфере бюджетной политики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344972" y="3662175"/>
            <a:ext cx="2333667" cy="433575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Отдел развития финансовых рынков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8" name="Прямая со стрелкой 57"/>
          <p:cNvCxnSpPr/>
          <p:nvPr/>
        </p:nvCxnSpPr>
        <p:spPr>
          <a:xfrm>
            <a:off x="8848725" y="2298231"/>
            <a:ext cx="2" cy="2199899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endCxn id="54" idx="3"/>
          </p:cNvCxnSpPr>
          <p:nvPr/>
        </p:nvCxnSpPr>
        <p:spPr>
          <a:xfrm flipH="1">
            <a:off x="8672575" y="2617693"/>
            <a:ext cx="176150" cy="1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57" idx="3"/>
          </p:cNvCxnSpPr>
          <p:nvPr/>
        </p:nvCxnSpPr>
        <p:spPr>
          <a:xfrm flipH="1">
            <a:off x="8678639" y="3878962"/>
            <a:ext cx="170086" cy="1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endCxn id="56" idx="3"/>
          </p:cNvCxnSpPr>
          <p:nvPr/>
        </p:nvCxnSpPr>
        <p:spPr>
          <a:xfrm flipH="1" flipV="1">
            <a:off x="8678641" y="3252786"/>
            <a:ext cx="170086" cy="3176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Скругленный прямоугольник 85"/>
          <p:cNvSpPr/>
          <p:nvPr/>
        </p:nvSpPr>
        <p:spPr>
          <a:xfrm>
            <a:off x="6509317" y="6172567"/>
            <a:ext cx="2429895" cy="594575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 зачисление и распределение ввозных таможенных пошлин</a:t>
            </a:r>
            <a:endParaRPr lang="ru-RU" sz="1000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4074443" y="6205720"/>
            <a:ext cx="2088232" cy="561422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налоговая 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политика,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валютная политика</a:t>
            </a: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509317" y="5495924"/>
            <a:ext cx="2429895" cy="582359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финансовые 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рынки: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банковская сфера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, </a:t>
            </a:r>
            <a:r>
              <a:rPr lang="ru-RU" sz="1000" kern="0" dirty="0">
                <a:solidFill>
                  <a:schemeClr val="bg1"/>
                </a:solidFill>
                <a:latin typeface="Arial"/>
              </a:rPr>
              <a:t>рынок ценных 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бумаг, сфера страхования</a:t>
            </a:r>
            <a:endParaRPr lang="ru-RU" sz="1000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89" name="Прямая со стрелкой 88"/>
          <p:cNvCxnSpPr/>
          <p:nvPr/>
        </p:nvCxnSpPr>
        <p:spPr>
          <a:xfrm>
            <a:off x="6344972" y="3959596"/>
            <a:ext cx="0" cy="1863301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endCxn id="86" idx="1"/>
          </p:cNvCxnSpPr>
          <p:nvPr/>
        </p:nvCxnSpPr>
        <p:spPr>
          <a:xfrm>
            <a:off x="6255054" y="6453278"/>
            <a:ext cx="254263" cy="16577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6344972" y="5802769"/>
            <a:ext cx="226139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6255054" y="3576822"/>
            <a:ext cx="0" cy="2893033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6481195" y="4179415"/>
            <a:ext cx="2197446" cy="637431"/>
          </a:xfrm>
          <a:prstGeom prst="roundRect">
            <a:avLst/>
          </a:prstGeom>
          <a:solidFill>
            <a:schemeClr val="accent6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Отдел денежно-кредитной и валютной политики</a:t>
            </a:r>
            <a:endParaRPr lang="ru-RU" sz="1200" b="1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4" name="Прямая со стрелкой 3"/>
          <p:cNvCxnSpPr>
            <a:stCxn id="54" idx="1"/>
          </p:cNvCxnSpPr>
          <p:nvPr/>
        </p:nvCxnSpPr>
        <p:spPr>
          <a:xfrm>
            <a:off x="5972175" y="2617694"/>
            <a:ext cx="0" cy="3274162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8669796" y="4492809"/>
            <a:ext cx="170086" cy="1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6458041" y="4734772"/>
            <a:ext cx="1322" cy="51152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6458906" y="5246292"/>
            <a:ext cx="189178" cy="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Скругленный прямоугольник 74"/>
          <p:cNvSpPr/>
          <p:nvPr/>
        </p:nvSpPr>
        <p:spPr>
          <a:xfrm>
            <a:off x="6639925" y="4891246"/>
            <a:ext cx="2088232" cy="509429"/>
          </a:xfrm>
          <a:prstGeom prst="roundRect">
            <a:avLst/>
          </a:prstGeom>
          <a:solidFill>
            <a:schemeClr val="accent2">
              <a:lumMod val="75000"/>
              <a:alpha val="99000"/>
            </a:scheme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ru-RU" sz="1200" b="1" kern="0" dirty="0" smtClean="0">
                <a:solidFill>
                  <a:schemeClr val="bg1"/>
                </a:solidFill>
                <a:latin typeface="Arial"/>
              </a:rPr>
              <a:t>Компетенция –</a:t>
            </a:r>
            <a:r>
              <a:rPr lang="ru-RU" sz="1000" kern="0" dirty="0" smtClean="0">
                <a:solidFill>
                  <a:schemeClr val="bg1"/>
                </a:solidFill>
                <a:latin typeface="Arial"/>
              </a:rPr>
              <a:t> регулирование кредитного       и валютного рынков</a:t>
            </a:r>
            <a:endParaRPr lang="ru-RU" sz="1000" kern="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5972175" y="5802769"/>
            <a:ext cx="0" cy="420480"/>
          </a:xfrm>
          <a:prstGeom prst="straightConnector1">
            <a:avLst/>
          </a:prstGeom>
          <a:ln w="31750" cmpd="tri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3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12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9050" y="24884"/>
            <a:ext cx="7753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Функции Члена Коллегии (Министр) 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экономике и </a:t>
            </a:r>
            <a:r>
              <a:rPr lang="ru-RU" sz="1600" b="1" smtClean="0">
                <a:latin typeface="Arial" pitchFamily="34" charset="0"/>
                <a:cs typeface="Arial" pitchFamily="34" charset="0"/>
              </a:rPr>
              <a:t>финансовой политике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69296939"/>
              </p:ext>
            </p:extLst>
          </p:nvPr>
        </p:nvGraphicFramePr>
        <p:xfrm>
          <a:off x="114300" y="1028046"/>
          <a:ext cx="8629650" cy="567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42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  <a:latin typeface="Times"/>
                <a:cs typeface="Times"/>
              </a:rPr>
              <a:t>| </a:t>
            </a:r>
            <a:r>
              <a:rPr lang="en-US" dirty="0" smtClean="0">
                <a:latin typeface="Times"/>
                <a:cs typeface="Times"/>
              </a:rPr>
              <a:t>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13</a:t>
            </a:fld>
            <a:endParaRPr lang="ru-RU" dirty="0">
              <a:latin typeface="Times"/>
              <a:cs typeface="Time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1492250"/>
            <a:ext cx="4867275" cy="32989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61925" y="4787384"/>
            <a:ext cx="8880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prstClr val="black"/>
                </a:solidFill>
              </a:rPr>
              <a:t>Благодарю за внимание!</a:t>
            </a:r>
            <a:endParaRPr lang="ru-RU" sz="6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2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71700" y="186809"/>
            <a:ext cx="6261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История евразийской интеграции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56" y="1139750"/>
            <a:ext cx="8509416" cy="5169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3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3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62050" y="43934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Декларации глав государств </a:t>
            </a:r>
          </a:p>
          <a:p>
            <a:pPr algn="ctr"/>
            <a:r>
              <a:rPr lang="ru-RU" sz="2000" b="1" dirty="0"/>
              <a:t>России, Беларуси и Казахстана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26880" y="971551"/>
            <a:ext cx="8657280" cy="4326320"/>
            <a:chOff x="326880" y="971551"/>
            <a:chExt cx="8657280" cy="432632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326880" y="1142410"/>
              <a:ext cx="2732952" cy="162936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u="sng" dirty="0"/>
                <a:t>9 декабря 2010 г.</a:t>
              </a:r>
            </a:p>
            <a:p>
              <a:pPr algn="ctr" defTabSz="914257"/>
              <a:r>
                <a:rPr lang="ru-RU" sz="1200" b="1" dirty="0"/>
                <a:t>Декларация </a:t>
              </a:r>
            </a:p>
            <a:p>
              <a:pPr algn="ctr" defTabSz="914257"/>
              <a:r>
                <a:rPr lang="ru-RU" sz="1200" b="1" dirty="0"/>
                <a:t>о формировании </a:t>
              </a:r>
            </a:p>
            <a:p>
              <a:pPr algn="ctr" defTabSz="914257"/>
              <a:r>
                <a:rPr lang="ru-RU" sz="1200" b="1" dirty="0"/>
                <a:t>Единого экономического </a:t>
              </a:r>
            </a:p>
            <a:p>
              <a:pPr algn="ctr" defTabSz="914257"/>
              <a:r>
                <a:rPr lang="ru-RU" sz="1200" b="1" dirty="0"/>
                <a:t>пространства </a:t>
              </a:r>
              <a:r>
                <a:rPr lang="ru-RU" sz="1200" b="1" dirty="0" smtClean="0"/>
                <a:t>Республики </a:t>
              </a:r>
              <a:r>
                <a:rPr lang="ru-RU" sz="1200" b="1" dirty="0"/>
                <a:t>Беларусь, </a:t>
              </a:r>
            </a:p>
            <a:p>
              <a:pPr algn="ctr" defTabSz="914257"/>
              <a:r>
                <a:rPr lang="ru-RU" sz="1200" b="1" dirty="0"/>
                <a:t>Республики Казахстан и</a:t>
              </a:r>
            </a:p>
            <a:p>
              <a:pPr algn="ctr" defTabSz="914257"/>
              <a:r>
                <a:rPr lang="ru-RU" sz="1200" b="1" dirty="0"/>
                <a:t>Российской Федерации</a:t>
              </a:r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326880" y="2997351"/>
              <a:ext cx="2732951" cy="117459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u="sng" dirty="0"/>
                <a:t>18 ноября 2011 г.</a:t>
              </a:r>
            </a:p>
            <a:p>
              <a:pPr algn="ctr" defTabSz="914257"/>
              <a:r>
                <a:rPr lang="ru-RU" sz="1200" b="1" dirty="0"/>
                <a:t>Декларация </a:t>
              </a:r>
            </a:p>
            <a:p>
              <a:pPr algn="ctr" defTabSz="914257"/>
              <a:r>
                <a:rPr lang="ru-RU" sz="1200" b="1" dirty="0"/>
                <a:t>о </a:t>
              </a:r>
              <a:r>
                <a:rPr lang="ru-RU" sz="1200" b="1" dirty="0" smtClean="0"/>
                <a:t>Евразийской </a:t>
              </a:r>
              <a:r>
                <a:rPr lang="ru-RU" sz="1200" b="1" dirty="0"/>
                <a:t>экономической </a:t>
              </a:r>
            </a:p>
            <a:p>
              <a:pPr algn="ctr" defTabSz="914257"/>
              <a:r>
                <a:rPr lang="ru-RU" sz="1200" b="1" dirty="0"/>
                <a:t>интеграции</a:t>
              </a:r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422791" y="4470859"/>
              <a:ext cx="2637040" cy="827012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u="sng" dirty="0"/>
                <a:t>19 марта 2012 г.</a:t>
              </a:r>
            </a:p>
            <a:p>
              <a:pPr algn="ctr" defTabSz="914257"/>
              <a:r>
                <a:rPr lang="ru-RU" sz="1200" b="1" dirty="0"/>
                <a:t>Заявление </a:t>
              </a:r>
            </a:p>
            <a:p>
              <a:pPr algn="ctr" defTabSz="914257"/>
              <a:r>
                <a:rPr lang="ru-RU" sz="1200" b="1" dirty="0"/>
                <a:t>трех Президентов</a:t>
              </a: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4376160" y="4427011"/>
              <a:ext cx="4608000" cy="827012"/>
            </a:xfrm>
            <a:prstGeom prst="foldedCorner">
              <a:avLst>
                <a:gd name="adj" fmla="val 12500"/>
              </a:avLst>
            </a:prstGeom>
            <a:solidFill>
              <a:srgbClr val="00206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Подтверждение намерений о создании Евразийского экономического союза к 2015 году.</a:t>
              </a:r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4356000" y="2855988"/>
              <a:ext cx="4608000" cy="1392162"/>
            </a:xfrm>
            <a:prstGeom prst="foldedCorner">
              <a:avLst>
                <a:gd name="adj" fmla="val 12500"/>
              </a:avLst>
            </a:prstGeom>
            <a:solidFill>
              <a:srgbClr val="00206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endParaRPr lang="ru-RU" sz="1400" b="1" dirty="0" smtClean="0">
                <a:solidFill>
                  <a:schemeClr val="bg1"/>
                </a:solidFill>
              </a:endParaRPr>
            </a:p>
            <a:p>
              <a:pPr algn="ctr" defTabSz="914257"/>
              <a:r>
                <a:rPr lang="ru-RU" sz="1400" b="1" dirty="0" smtClean="0">
                  <a:solidFill>
                    <a:schemeClr val="bg1"/>
                  </a:solidFill>
                </a:rPr>
                <a:t>Стремление </a:t>
              </a:r>
              <a:r>
                <a:rPr lang="ru-RU" sz="1400" b="1" dirty="0">
                  <a:solidFill>
                    <a:schemeClr val="bg1"/>
                  </a:solidFill>
                </a:rPr>
                <a:t>к 1 января 2015 года завершить кодификацию международных договоров, составляющих нормативно-правовую базу Таможенного союза и Единого экономического пространства. Создание на этой основе Евразийского экономического пространства.</a:t>
              </a:r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4376160" y="971551"/>
              <a:ext cx="4608000" cy="1733550"/>
            </a:xfrm>
            <a:prstGeom prst="foldedCorner">
              <a:avLst>
                <a:gd name="adj" fmla="val 12500"/>
              </a:avLst>
            </a:prstGeom>
            <a:solidFill>
              <a:srgbClr val="00206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endParaRPr lang="ru-RU" sz="1400" b="1" dirty="0" smtClean="0">
                <a:solidFill>
                  <a:schemeClr val="bg1"/>
                </a:solidFill>
              </a:endParaRPr>
            </a:p>
            <a:p>
              <a:pPr algn="ctr" defTabSz="914257"/>
              <a:r>
                <a:rPr lang="ru-RU" sz="1400" b="1" dirty="0" smtClean="0">
                  <a:solidFill>
                    <a:schemeClr val="bg1"/>
                  </a:solidFill>
                </a:rPr>
                <a:t>Движение </a:t>
              </a:r>
              <a:r>
                <a:rPr lang="ru-RU" sz="1400" b="1" dirty="0">
                  <a:solidFill>
                    <a:schemeClr val="bg1"/>
                  </a:solidFill>
                </a:rPr>
                <a:t>к созданию Евразийского экономического союза в целях обеспечения гармоничного, взаимодополняющего и взаимовыгодного сотрудничества с другими странами, международными экономическими объединениями и Европейским союзом с выходом на создание общего экономического пространства. </a:t>
              </a: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0249" y="1671343"/>
              <a:ext cx="792088" cy="57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036" y="3219601"/>
              <a:ext cx="792088" cy="57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3466" y="4554767"/>
              <a:ext cx="809582" cy="57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422791" y="5723468"/>
            <a:ext cx="2637040" cy="827012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91429" tIns="45714" rIns="91429" bIns="45714" anchor="ctr"/>
          <a:lstStyle/>
          <a:p>
            <a:pPr algn="ctr" defTabSz="914257"/>
            <a:r>
              <a:rPr lang="ru-RU" sz="1400" b="1" u="sng" dirty="0"/>
              <a:t>19 </a:t>
            </a:r>
            <a:r>
              <a:rPr lang="ru-RU" sz="1400" b="1" u="sng" dirty="0" smtClean="0"/>
              <a:t>декабря </a:t>
            </a:r>
            <a:r>
              <a:rPr lang="ru-RU" sz="1400" b="1" u="sng" dirty="0"/>
              <a:t>2012 г.</a:t>
            </a:r>
          </a:p>
          <a:p>
            <a:pPr algn="ctr" defTabSz="914257"/>
            <a:r>
              <a:rPr lang="ru-RU" sz="1200" b="1" dirty="0" smtClean="0"/>
              <a:t>Реализация основных направлений </a:t>
            </a:r>
            <a:r>
              <a:rPr lang="ru-RU" sz="1200" b="1" dirty="0"/>
              <a:t>интеграции 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4376160" y="5381624"/>
            <a:ext cx="4608000" cy="1371601"/>
          </a:xfrm>
          <a:prstGeom prst="foldedCorner">
            <a:avLst>
              <a:gd name="adj" fmla="val 12500"/>
            </a:avLst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29" tIns="45714" rIns="91429" bIns="45714" anchor="ctr"/>
          <a:lstStyle/>
          <a:p>
            <a:pPr algn="ctr" defTabSz="914257"/>
            <a:endParaRPr lang="ru-RU" sz="1400" b="1" dirty="0" smtClean="0">
              <a:solidFill>
                <a:schemeClr val="bg1"/>
              </a:solidFill>
            </a:endParaRPr>
          </a:p>
          <a:p>
            <a:pPr algn="ctr" defTabSz="914257"/>
            <a:r>
              <a:rPr lang="ru-RU" sz="1400" b="1" dirty="0" smtClean="0">
                <a:solidFill>
                  <a:schemeClr val="bg1"/>
                </a:solidFill>
              </a:rPr>
              <a:t>Формирование единого рынка товаров, услуг, капиталов и рабочей силы, включая полную ликвидацию оставшихся барьеров на пути их свободного перемещения.  Гармонизация законодательства в целях эффективного функционирования Евразийского экономического союза.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755" y="5806473"/>
            <a:ext cx="809582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73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4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90650" y="82034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Общее экономическое пространство </a:t>
            </a:r>
          </a:p>
          <a:p>
            <a:pPr algn="ctr"/>
            <a:r>
              <a:rPr lang="ru-RU" sz="2000" b="1" dirty="0"/>
              <a:t>от Атлантики до Тихого океана</a:t>
            </a: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88" y="980728"/>
            <a:ext cx="8388424" cy="539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9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5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5850" y="177798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         Компетенция Евразийской экономической комиссии</a:t>
            </a:r>
            <a:endParaRPr lang="ru-RU" sz="2000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92685698"/>
              </p:ext>
            </p:extLst>
          </p:nvPr>
        </p:nvGraphicFramePr>
        <p:xfrm>
          <a:off x="381000" y="1320799"/>
          <a:ext cx="8223250" cy="4632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737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6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9675" y="202683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        Сферы деятельности </a:t>
            </a:r>
            <a:r>
              <a:rPr lang="ru-RU" b="1" dirty="0"/>
              <a:t>Евразийской экономической </a:t>
            </a:r>
            <a:r>
              <a:rPr lang="ru-RU" b="1" dirty="0" smtClean="0"/>
              <a:t>комиссии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58850" y="942974"/>
            <a:ext cx="7277100" cy="276225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Таможенно-тарифное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и нетарифное регулирование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39800" y="300735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8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Конкурентная политика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8850" y="1219199"/>
            <a:ext cx="7277100" cy="304925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2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Таможенное администрирование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58850" y="1524124"/>
            <a:ext cx="7277100" cy="252413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3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Техническое регулирование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58850" y="1747899"/>
            <a:ext cx="7277100" cy="3190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4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Санитарные, ветеринарные и фитосанитарные меры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39800" y="4414510"/>
            <a:ext cx="7277100" cy="36192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3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Зачисление и распределение ввозных таможенных пошлин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39800" y="2407310"/>
            <a:ext cx="7277100" cy="333345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6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Установление торговых режимов в отношении третьих стран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9800" y="2740655"/>
            <a:ext cx="7277100" cy="26670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7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Статистика внешней и взаимной торговли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39800" y="329310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9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Промышленные и сельскохозяйственные субсидии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39800" y="357885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0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Энергетическая политика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39800" y="386460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1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Естественные монополии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39800" y="415035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2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Государственные и (или) муниципальные закупки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39800" y="472185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4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Взаимная торговля услугами и инвестиции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39800" y="2066928"/>
            <a:ext cx="7277100" cy="340382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5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Транспорт и перевозки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39800" y="5017130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5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Валютная политика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908050" y="5302880"/>
            <a:ext cx="7277100" cy="452765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6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Охрана и защита результатов интеллектуальной деятельности и средств индивидуализации товаров, работ и услуг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08050" y="575564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7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Трудовая миграция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908050" y="6041395"/>
            <a:ext cx="7277100" cy="46418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8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Финансовые рынки (банковская сфера, сфера страхования, валютный рынок, рынок ценных бумаг)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08050" y="6505575"/>
            <a:ext cx="7277100" cy="285750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19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Иные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сферы</a:t>
            </a:r>
          </a:p>
        </p:txBody>
      </p:sp>
    </p:spTree>
    <p:extLst>
      <p:ext uri="{BB962C8B-B14F-4D97-AF65-F5344CB8AC3E}">
        <p14:creationId xmlns:p14="http://schemas.microsoft.com/office/powerpoint/2010/main" val="33468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7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66800" y="53459"/>
            <a:ext cx="7461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Органы управления Таможенного </a:t>
            </a:r>
            <a:r>
              <a:rPr lang="ru-RU" sz="2000" b="1" dirty="0" smtClean="0"/>
              <a:t>союза и </a:t>
            </a:r>
          </a:p>
          <a:p>
            <a:pPr algn="ctr"/>
            <a:r>
              <a:rPr lang="ru-RU" sz="2000" b="1" dirty="0" smtClean="0"/>
              <a:t>Единого </a:t>
            </a:r>
            <a:r>
              <a:rPr lang="ru-RU" sz="2000" b="1" dirty="0"/>
              <a:t>экономического пространства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1074814"/>
            <a:ext cx="8784976" cy="5640311"/>
            <a:chOff x="251520" y="855739"/>
            <a:chExt cx="8784976" cy="5835933"/>
          </a:xfrm>
        </p:grpSpPr>
        <p:sp>
          <p:nvSpPr>
            <p:cNvPr id="8" name="AutoShape 13" descr="Светлый диагональный 2"/>
            <p:cNvSpPr>
              <a:spLocks noChangeArrowheads="1"/>
            </p:cNvSpPr>
            <p:nvPr/>
          </p:nvSpPr>
          <p:spPr bwMode="auto">
            <a:xfrm>
              <a:off x="506881" y="2125738"/>
              <a:ext cx="6467040" cy="866322"/>
            </a:xfrm>
            <a:prstGeom prst="roundRect">
              <a:avLst>
                <a:gd name="adj" fmla="val 16667"/>
              </a:avLst>
            </a:prstGeom>
            <a:solidFill>
              <a:srgbClr val="00206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Совет Комиссии</a:t>
              </a:r>
            </a:p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</a:rPr>
                <a:t>3 </a:t>
              </a:r>
              <a:r>
                <a:rPr lang="ru-RU" sz="1400" b="1" dirty="0">
                  <a:solidFill>
                    <a:schemeClr val="bg1"/>
                  </a:solidFill>
                </a:rPr>
                <a:t>Члена Совета по одному Вице-премьеру Правительства от Стороны</a:t>
              </a: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411760" y="1625419"/>
              <a:ext cx="4248000" cy="435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4654" tIns="42327" rIns="84654" bIns="42327"/>
            <a:lstStyle/>
            <a:p>
              <a:pPr algn="ctr"/>
              <a:r>
                <a:rPr lang="ru-RU" sz="2000" b="1" dirty="0"/>
                <a:t>Евразийская экономическая комиссия</a:t>
              </a:r>
            </a:p>
          </p:txBody>
        </p:sp>
        <p:sp>
          <p:nvSpPr>
            <p:cNvPr id="10" name="AutoShape 8" descr="Темный диагональный 1"/>
            <p:cNvSpPr>
              <a:spLocks noChangeArrowheads="1"/>
            </p:cNvSpPr>
            <p:nvPr/>
          </p:nvSpPr>
          <p:spPr bwMode="auto">
            <a:xfrm>
              <a:off x="329761" y="855739"/>
              <a:ext cx="8487360" cy="583595"/>
            </a:xfrm>
            <a:prstGeom prst="roundRect">
              <a:avLst>
                <a:gd name="adj" fmla="val 16667"/>
              </a:avLst>
            </a:prstGeom>
            <a:solidFill>
              <a:srgbClr val="002060">
                <a:alpha val="5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b="1" dirty="0">
                  <a:solidFill>
                    <a:schemeClr val="bg1"/>
                  </a:solidFill>
                </a:rPr>
                <a:t>Высший Евразийский экономический совет</a:t>
              </a:r>
            </a:p>
            <a:p>
              <a:pPr algn="ctr" defTabSz="914257"/>
              <a:r>
                <a:rPr lang="ru-RU" b="1" dirty="0">
                  <a:solidFill>
                    <a:schemeClr val="bg1"/>
                  </a:solidFill>
                </a:rPr>
                <a:t>(Главы государств или Правительств Сторон)</a:t>
              </a: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050696" y="3429000"/>
              <a:ext cx="3745440" cy="368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29" tIns="45714" rIns="91429" bIns="45714">
              <a:spAutoFit/>
            </a:bodyPr>
            <a:lstStyle/>
            <a:p>
              <a:pPr defTabSz="914257">
                <a:defRPr/>
              </a:pPr>
              <a:r>
                <a:rPr lang="ru-RU" sz="1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(9 Членов Коллегии по 3 от каждой Стороны)</a:t>
              </a:r>
              <a:r>
                <a:rPr lang="ru-RU" dirty="0"/>
                <a:t> 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420000" y="3645203"/>
              <a:ext cx="1726560" cy="359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9" tIns="45714" rIns="91429" bIns="45714" anchor="ctr"/>
            <a:lstStyle/>
            <a:p>
              <a:pPr algn="ctr" defTabSz="914257"/>
              <a:endParaRPr lang="ru-RU" sz="1600"/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>
              <a:off x="587520" y="4869846"/>
              <a:ext cx="1656000" cy="57603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 dirty="0"/>
                <a:t>Член Коллегии (Министр) </a:t>
              </a:r>
            </a:p>
            <a:p>
              <a:pPr algn="ctr" defTabSz="914257"/>
              <a:r>
                <a:rPr lang="ru-RU" sz="800" b="1" dirty="0"/>
                <a:t>по конкуренции и антимонопольному </a:t>
              </a:r>
              <a:br>
                <a:rPr lang="ru-RU" sz="800" b="1" dirty="0"/>
              </a:br>
              <a:r>
                <a:rPr lang="ru-RU" sz="800" b="1" dirty="0"/>
                <a:t>регулированию</a:t>
              </a:r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>
              <a:off x="2285281" y="4321024"/>
              <a:ext cx="1585440" cy="5049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/>
                <a:t>Член Коллегии (Министр) по экономике и финансовой политике</a:t>
              </a: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>
              <a:off x="2285281" y="4869846"/>
              <a:ext cx="1585440" cy="57603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 dirty="0"/>
                <a:t>Член Коллегии (Министр) </a:t>
              </a:r>
            </a:p>
            <a:p>
              <a:pPr algn="ctr" defTabSz="914257"/>
              <a:r>
                <a:rPr lang="ru-RU" sz="800" b="1" dirty="0"/>
                <a:t>по промышленности и агропромышленному </a:t>
              </a:r>
              <a:br>
                <a:rPr lang="ru-RU" sz="800" b="1" dirty="0"/>
              </a:br>
              <a:r>
                <a:rPr lang="ru-RU" sz="800" b="1" dirty="0"/>
                <a:t>комплексу </a:t>
              </a: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5486400" y="4321024"/>
              <a:ext cx="1441440" cy="5049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 dirty="0"/>
                <a:t>Член Коллегии (Министр) </a:t>
              </a:r>
            </a:p>
            <a:p>
              <a:pPr algn="ctr" defTabSz="914257"/>
              <a:r>
                <a:rPr lang="ru-RU" sz="800" b="1" dirty="0"/>
                <a:t>по торговле</a:t>
              </a:r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>
              <a:off x="3918240" y="4324048"/>
              <a:ext cx="1513440" cy="5049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 dirty="0"/>
                <a:t>Член Коллегии (Министр) </a:t>
              </a:r>
            </a:p>
            <a:p>
              <a:pPr algn="ctr" defTabSz="914257"/>
              <a:r>
                <a:rPr lang="ru-RU" sz="800" b="1" dirty="0"/>
                <a:t>по вопросам технического </a:t>
              </a:r>
              <a:br>
                <a:rPr lang="ru-RU" sz="800" b="1" dirty="0"/>
              </a:br>
              <a:r>
                <a:rPr lang="ru-RU" sz="800" b="1" dirty="0"/>
                <a:t>регулирования – </a:t>
              </a:r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5486400" y="4869846"/>
              <a:ext cx="1441440" cy="57603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/>
                <a:t>Член Коллегии (Министр) </a:t>
              </a:r>
            </a:p>
            <a:p>
              <a:pPr algn="ctr" defTabSz="914257"/>
              <a:r>
                <a:rPr lang="ru-RU" sz="800" b="1"/>
                <a:t>по таможенному сотрудничеству – </a:t>
              </a:r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>
              <a:off x="3918240" y="4869846"/>
              <a:ext cx="1513440" cy="57603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/>
                <a:t>Член Коллегии (Министр) </a:t>
              </a:r>
            </a:p>
            <a:p>
              <a:pPr algn="ctr" defTabSz="914257"/>
              <a:r>
                <a:rPr lang="ru-RU" sz="800" b="1"/>
                <a:t>по энергетике и инфраструктуре</a:t>
              </a:r>
            </a:p>
          </p:txBody>
        </p:sp>
        <p:sp>
          <p:nvSpPr>
            <p:cNvPr id="21" name="AutoShape 20"/>
            <p:cNvSpPr>
              <a:spLocks noChangeArrowheads="1"/>
            </p:cNvSpPr>
            <p:nvPr/>
          </p:nvSpPr>
          <p:spPr bwMode="auto">
            <a:xfrm>
              <a:off x="587520" y="4308929"/>
              <a:ext cx="1656000" cy="5049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800" b="1" dirty="0"/>
                <a:t>Член Коллегии (Министр) </a:t>
              </a:r>
            </a:p>
            <a:p>
              <a:pPr algn="ctr" defTabSz="914257"/>
              <a:r>
                <a:rPr lang="ru-RU" sz="800" b="1" dirty="0"/>
                <a:t>по основным направлениям </a:t>
              </a:r>
            </a:p>
            <a:p>
              <a:pPr algn="ctr" defTabSz="914257"/>
              <a:r>
                <a:rPr lang="ru-RU" sz="800" b="1" dirty="0"/>
                <a:t>интеграции и макроэкономике  </a:t>
              </a:r>
            </a:p>
          </p:txBody>
        </p:sp>
        <p:sp>
          <p:nvSpPr>
            <p:cNvPr id="22" name="AutoShape 21"/>
            <p:cNvSpPr>
              <a:spLocks noChangeArrowheads="1"/>
            </p:cNvSpPr>
            <p:nvPr/>
          </p:nvSpPr>
          <p:spPr bwMode="auto">
            <a:xfrm>
              <a:off x="522720" y="5692322"/>
              <a:ext cx="2016000" cy="864810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23" name="AutoShape 82" descr="Светлый диагональный 2"/>
            <p:cNvSpPr>
              <a:spLocks noChangeArrowheads="1"/>
            </p:cNvSpPr>
            <p:nvPr/>
          </p:nvSpPr>
          <p:spPr bwMode="auto">
            <a:xfrm>
              <a:off x="914401" y="3840239"/>
              <a:ext cx="5544000" cy="35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600" b="1" dirty="0"/>
                <a:t>Председатель Коллегии</a:t>
              </a:r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2220480" y="3085798"/>
              <a:ext cx="2952000" cy="43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2000" b="1"/>
                <a:t>Коллегия Комиссии</a:t>
              </a:r>
            </a:p>
          </p:txBody>
        </p:sp>
        <p:sp>
          <p:nvSpPr>
            <p:cNvPr id="25" name="AutoShape 24"/>
            <p:cNvSpPr>
              <a:spLocks noChangeArrowheads="1"/>
            </p:cNvSpPr>
            <p:nvPr/>
          </p:nvSpPr>
          <p:spPr bwMode="auto">
            <a:xfrm>
              <a:off x="2743200" y="5692322"/>
              <a:ext cx="2016000" cy="864810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26" name="AutoShape 25"/>
            <p:cNvSpPr>
              <a:spLocks noChangeArrowheads="1"/>
            </p:cNvSpPr>
            <p:nvPr/>
          </p:nvSpPr>
          <p:spPr bwMode="auto">
            <a:xfrm>
              <a:off x="5094720" y="5692322"/>
              <a:ext cx="2016000" cy="864810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27" name="AutoShape 26" descr="Темный диагональный 2"/>
            <p:cNvSpPr>
              <a:spLocks noChangeArrowheads="1"/>
            </p:cNvSpPr>
            <p:nvPr/>
          </p:nvSpPr>
          <p:spPr bwMode="auto">
            <a:xfrm>
              <a:off x="7350255" y="3155346"/>
              <a:ext cx="1670400" cy="1081011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Консультативные</a:t>
              </a:r>
            </a:p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органы</a:t>
              </a:r>
            </a:p>
          </p:txBody>
        </p:sp>
        <p:sp>
          <p:nvSpPr>
            <p:cNvPr id="28" name="AutoShape 32" descr="Темный диагональный 2"/>
            <p:cNvSpPr>
              <a:spLocks noChangeArrowheads="1"/>
            </p:cNvSpPr>
            <p:nvPr/>
          </p:nvSpPr>
          <p:spPr bwMode="auto">
            <a:xfrm>
              <a:off x="7350256" y="4321024"/>
              <a:ext cx="1686240" cy="1081012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Консультативные</a:t>
              </a:r>
            </a:p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органы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51520" y="1988840"/>
              <a:ext cx="8658708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51520" y="3446016"/>
              <a:ext cx="6984776" cy="32456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38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"/>
                <a:cs typeface="Times"/>
              </a:rPr>
              <a:t>8</a:t>
            </a:r>
            <a:r>
              <a:rPr lang="ru-RU" dirty="0" smtClean="0">
                <a:latin typeface="Times"/>
                <a:cs typeface="Times"/>
              </a:rPr>
              <a:t>8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8</a:t>
            </a:fld>
            <a:r>
              <a:rPr lang="ru-RU" dirty="0" smtClean="0">
                <a:latin typeface="Times"/>
                <a:cs typeface="Times"/>
              </a:rPr>
              <a:t>88</a:t>
            </a:r>
            <a:endParaRPr lang="ru-RU" dirty="0">
              <a:latin typeface="Times"/>
              <a:cs typeface="Time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777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Евразийская экономическая комиссия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00175" y="1120259"/>
            <a:ext cx="682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ЕДИНЫЙ НАДНАЦИОНАЛЬНЫЙ РЕГУЛИРУЮЩИЙ  ОРГАН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7751" y="1853684"/>
            <a:ext cx="70580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Кандидатуры Членов Коллегии (Министров) утверждаются тремя Президентами государств-участников Таможенного союза.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Решения Коллегии принимаются квалифицированным большинством.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Решения Совета принимаются консенсусом.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Независим от Правительств Сторон и действует          в интересах Сообщества в целом.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32800" y="177798"/>
            <a:ext cx="609600" cy="3810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32953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BCB08D"/>
                </a:solidFill>
                <a:latin typeface="Times"/>
                <a:cs typeface="Times"/>
              </a:rPr>
              <a:t>|</a:t>
            </a:r>
            <a:r>
              <a:rPr lang="en-US" dirty="0" smtClean="0">
                <a:latin typeface="Times"/>
                <a:cs typeface="Times"/>
              </a:rPr>
              <a:t>  </a:t>
            </a:r>
            <a:fld id="{1E7D417E-0BF3-C440-BCB6-3BA684BB87BE}" type="slidenum">
              <a:rPr lang="ru-RU" smtClean="0">
                <a:latin typeface="Times"/>
                <a:cs typeface="Times"/>
              </a:rPr>
              <a:pPr/>
              <a:t>9</a:t>
            </a:fld>
            <a:endParaRPr lang="ru-RU" dirty="0">
              <a:latin typeface="Times"/>
              <a:cs typeface="Time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5850" y="148709"/>
            <a:ext cx="7461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Евразийская экономическая комиссия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137082" y="955775"/>
            <a:ext cx="8880363" cy="5634037"/>
            <a:chOff x="156132" y="908150"/>
            <a:chExt cx="8880363" cy="5634037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115616" y="1063724"/>
              <a:ext cx="6840760" cy="99712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AutoShape 82" descr="Светлый диагональный 2"/>
            <p:cNvSpPr>
              <a:spLocks noChangeArrowheads="1"/>
            </p:cNvSpPr>
            <p:nvPr/>
          </p:nvSpPr>
          <p:spPr bwMode="auto">
            <a:xfrm>
              <a:off x="3562796" y="2492475"/>
              <a:ext cx="5186362" cy="4318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600" b="1" dirty="0"/>
                <a:t>Председатель Коллегии - В.Б. Христенко</a:t>
              </a: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394146" y="2421037"/>
              <a:ext cx="325437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8746" tIns="49373" rIns="98746" bIns="49373" anchor="ctr"/>
            <a:lstStyle/>
            <a:p>
              <a:pPr algn="ctr" defTabSz="987425"/>
              <a:r>
                <a:rPr lang="ru-RU" sz="2200">
                  <a:latin typeface="Tahoma" pitchFamily="34" charset="0"/>
                </a:rPr>
                <a:t>Коллегия Комиссии</a:t>
              </a:r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auto">
            <a:xfrm>
              <a:off x="3445321" y="3511650"/>
              <a:ext cx="1903412" cy="377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8746" tIns="49373" rIns="98746" bIns="49373" anchor="ctr"/>
            <a:lstStyle/>
            <a:p>
              <a:pPr algn="ctr" defTabSz="987425"/>
              <a:endParaRPr lang="ru-RU" sz="1700"/>
            </a:p>
          </p:txBody>
        </p:sp>
        <p:sp>
          <p:nvSpPr>
            <p:cNvPr id="36" name="AutoShape 13"/>
            <p:cNvSpPr>
              <a:spLocks noChangeArrowheads="1"/>
            </p:cNvSpPr>
            <p:nvPr/>
          </p:nvSpPr>
          <p:spPr bwMode="auto">
            <a:xfrm>
              <a:off x="2546796" y="4221262"/>
              <a:ext cx="2160587" cy="100806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Н.Ш. </a:t>
              </a:r>
              <a:r>
                <a:rPr lang="ru-RU" sz="1400" b="1" dirty="0" err="1"/>
                <a:t>Алдабергенов</a:t>
              </a:r>
              <a:endParaRPr lang="ru-RU" sz="1400" b="1" dirty="0"/>
            </a:p>
            <a:p>
              <a:pPr algn="ctr" defTabSz="914257"/>
              <a:r>
                <a:rPr lang="ru-RU" sz="1400" b="1" dirty="0"/>
                <a:t> </a:t>
              </a:r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конкуренции и антимонопольному </a:t>
              </a:r>
              <a:br>
                <a:rPr lang="ru-RU" sz="1000" b="1" dirty="0"/>
              </a:br>
              <a:r>
                <a:rPr lang="ru-RU" sz="1000" b="1" dirty="0"/>
                <a:t>регулированию</a:t>
              </a:r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>
              <a:off x="6828283" y="4224437"/>
              <a:ext cx="2089150" cy="1004888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Т.М. Сулейменов</a:t>
              </a:r>
            </a:p>
            <a:p>
              <a:pPr algn="ctr" defTabSz="914257"/>
              <a:r>
                <a:rPr lang="ru-RU" sz="1000" b="1" dirty="0"/>
                <a:t>Член Коллегии (Министр) по экономике и финансовой политике </a:t>
              </a:r>
            </a:p>
          </p:txBody>
        </p:sp>
        <p:sp>
          <p:nvSpPr>
            <p:cNvPr id="38" name="AutoShape 15"/>
            <p:cNvSpPr>
              <a:spLocks noChangeArrowheads="1"/>
            </p:cNvSpPr>
            <p:nvPr/>
          </p:nvSpPr>
          <p:spPr bwMode="auto">
            <a:xfrm>
              <a:off x="297308" y="4221262"/>
              <a:ext cx="2101850" cy="100806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С.С. </a:t>
              </a:r>
              <a:r>
                <a:rPr lang="ru-RU" sz="1400" b="1" dirty="0" err="1"/>
                <a:t>Сидорский</a:t>
              </a:r>
              <a:r>
                <a:rPr lang="ru-RU" sz="1400" b="1" dirty="0"/>
                <a:t> 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промышленности и агропромышленному </a:t>
              </a:r>
              <a:br>
                <a:rPr lang="ru-RU" sz="1000" b="1" dirty="0"/>
              </a:br>
              <a:r>
                <a:rPr lang="ru-RU" sz="1000" b="1" dirty="0"/>
                <a:t>комплексу</a:t>
              </a:r>
            </a:p>
          </p:txBody>
        </p:sp>
        <p:sp>
          <p:nvSpPr>
            <p:cNvPr id="39" name="AutoShape 16"/>
            <p:cNvSpPr>
              <a:spLocks noChangeArrowheads="1"/>
            </p:cNvSpPr>
            <p:nvPr/>
          </p:nvSpPr>
          <p:spPr bwMode="auto">
            <a:xfrm>
              <a:off x="4816921" y="3132237"/>
              <a:ext cx="1871662" cy="9366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А.А. Слепнев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торговле</a:t>
              </a:r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>
              <a:off x="2546796" y="3140175"/>
              <a:ext cx="2160587" cy="9366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В.Н. Корешков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вопросам технического </a:t>
              </a:r>
              <a:br>
                <a:rPr lang="ru-RU" sz="1000" b="1" dirty="0"/>
              </a:br>
              <a:r>
                <a:rPr lang="ru-RU" sz="1000" b="1" dirty="0"/>
                <a:t>регулирования</a:t>
              </a:r>
            </a:p>
          </p:txBody>
        </p:sp>
        <p:sp>
          <p:nvSpPr>
            <p:cNvPr id="41" name="AutoShape 18"/>
            <p:cNvSpPr>
              <a:spLocks noChangeArrowheads="1"/>
            </p:cNvSpPr>
            <p:nvPr/>
          </p:nvSpPr>
          <p:spPr bwMode="auto">
            <a:xfrm>
              <a:off x="4850258" y="4229200"/>
              <a:ext cx="1873250" cy="1008062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В.А. Гошин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таможенному сотрудничеству</a:t>
              </a:r>
            </a:p>
          </p:txBody>
        </p:sp>
        <p:sp>
          <p:nvSpPr>
            <p:cNvPr id="42" name="AutoShape 19"/>
            <p:cNvSpPr>
              <a:spLocks noChangeArrowheads="1"/>
            </p:cNvSpPr>
            <p:nvPr/>
          </p:nvSpPr>
          <p:spPr bwMode="auto">
            <a:xfrm>
              <a:off x="6825108" y="3144937"/>
              <a:ext cx="2089150" cy="91916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Д.К. Ахметов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энергетике и инфраструктуре</a:t>
              </a:r>
            </a:p>
          </p:txBody>
        </p:sp>
        <p:sp>
          <p:nvSpPr>
            <p:cNvPr id="43" name="AutoShape 20"/>
            <p:cNvSpPr>
              <a:spLocks noChangeArrowheads="1"/>
            </p:cNvSpPr>
            <p:nvPr/>
          </p:nvSpPr>
          <p:spPr bwMode="auto">
            <a:xfrm>
              <a:off x="289371" y="3140175"/>
              <a:ext cx="2160587" cy="9366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/>
                <a:t>Т.Д. Валовая </a:t>
              </a:r>
            </a:p>
            <a:p>
              <a:pPr algn="ctr" defTabSz="914257"/>
              <a:r>
                <a:rPr lang="ru-RU" sz="1000" b="1" dirty="0"/>
                <a:t>Член Коллегии (Министр) </a:t>
              </a:r>
            </a:p>
            <a:p>
              <a:pPr algn="ctr" defTabSz="914257"/>
              <a:r>
                <a:rPr lang="ru-RU" sz="1000" b="1" dirty="0"/>
                <a:t>по основным направлениям интеграции и макроэкономике</a:t>
              </a:r>
            </a:p>
          </p:txBody>
        </p:sp>
        <p:sp>
          <p:nvSpPr>
            <p:cNvPr id="44" name="AutoShape 22"/>
            <p:cNvSpPr>
              <a:spLocks noChangeArrowheads="1"/>
            </p:cNvSpPr>
            <p:nvPr/>
          </p:nvSpPr>
          <p:spPr bwMode="auto">
            <a:xfrm>
              <a:off x="538608" y="5877025"/>
              <a:ext cx="1620838" cy="665162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45" name="AutoShape 23"/>
            <p:cNvSpPr>
              <a:spLocks noChangeArrowheads="1"/>
            </p:cNvSpPr>
            <p:nvPr/>
          </p:nvSpPr>
          <p:spPr bwMode="auto">
            <a:xfrm>
              <a:off x="2483296" y="5877025"/>
              <a:ext cx="1616075" cy="592137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46" name="AutoShape 24"/>
            <p:cNvSpPr>
              <a:spLocks noChangeArrowheads="1"/>
            </p:cNvSpPr>
            <p:nvPr/>
          </p:nvSpPr>
          <p:spPr bwMode="auto">
            <a:xfrm>
              <a:off x="4354958" y="5877025"/>
              <a:ext cx="1584325" cy="593725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Департаменты</a:t>
              </a:r>
            </a:p>
          </p:txBody>
        </p:sp>
        <p:sp>
          <p:nvSpPr>
            <p:cNvPr id="47" name="AutoShape 25" descr="Темный диагональный 2"/>
            <p:cNvSpPr>
              <a:spLocks noChangeArrowheads="1"/>
            </p:cNvSpPr>
            <p:nvPr/>
          </p:nvSpPr>
          <p:spPr bwMode="auto">
            <a:xfrm>
              <a:off x="7020371" y="5661248"/>
              <a:ext cx="1517650" cy="790575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lIns="91429" tIns="45714" rIns="91429" bIns="45714" anchor="ctr"/>
            <a:lstStyle/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Консультативные</a:t>
              </a:r>
            </a:p>
            <a:p>
              <a:pPr algn="ctr" defTabSz="914257"/>
              <a:r>
                <a:rPr lang="ru-RU" sz="1400" b="1">
                  <a:solidFill>
                    <a:schemeClr val="bg1"/>
                  </a:solidFill>
                </a:rPr>
                <a:t>органы</a:t>
              </a:r>
            </a:p>
          </p:txBody>
        </p:sp>
        <p:pic>
          <p:nvPicPr>
            <p:cNvPr id="48" name="Picture 28" descr="russi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772444"/>
              <a:ext cx="288925" cy="21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9" descr="be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196181"/>
              <a:ext cx="2889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30" descr="kazah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483519"/>
              <a:ext cx="2889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 17"/>
            <p:cNvSpPr>
              <a:spLocks noChangeArrowheads="1"/>
            </p:cNvSpPr>
            <p:nvPr/>
          </p:nvSpPr>
          <p:spPr bwMode="auto">
            <a:xfrm>
              <a:off x="683071" y="908150"/>
              <a:ext cx="2663825" cy="431800"/>
            </a:xfrm>
            <a:prstGeom prst="rect">
              <a:avLst/>
            </a:prstGeom>
            <a:solidFill>
              <a:srgbClr val="002060"/>
            </a:solidFill>
            <a:ln w="285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lIns="91429" tIns="45714" rIns="91429" bIns="45714" anchor="ctr"/>
            <a:lstStyle/>
            <a:p>
              <a:pPr algn="ctr" defTabSz="914257"/>
              <a:r>
                <a:rPr lang="ru-RU" sz="1400" b="1" dirty="0">
                  <a:solidFill>
                    <a:schemeClr val="bg1"/>
                  </a:solidFill>
                </a:rPr>
                <a:t>Совет Комиссии</a:t>
              </a:r>
            </a:p>
          </p:txBody>
        </p:sp>
        <p:sp>
          <p:nvSpPr>
            <p:cNvPr id="52" name="Rectangle 33" descr="Темный диагональный 1"/>
            <p:cNvSpPr>
              <a:spLocks noChangeArrowheads="1"/>
            </p:cNvSpPr>
            <p:nvPr/>
          </p:nvSpPr>
          <p:spPr bwMode="auto">
            <a:xfrm>
              <a:off x="4204791" y="1124744"/>
              <a:ext cx="316956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pattFill prst="dkDnDiag">
                    <a:fgClr>
                      <a:schemeClr val="folHlink">
                        <a:alpha val="67000"/>
                      </a:schemeClr>
                    </a:fgClr>
                    <a:bgClr>
                      <a:schemeClr val="accent1">
                        <a:alpha val="67000"/>
                      </a:schemeClr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flatTx/>
            </a:bodyPr>
            <a:lstStyle/>
            <a:p>
              <a:pPr>
                <a:defRPr/>
              </a:pPr>
              <a:r>
                <a:rPr lang="ru-RU" sz="1600" dirty="0" smtClean="0">
                  <a:solidFill>
                    <a:schemeClr val="bg1"/>
                  </a:solidFill>
                  <a:latin typeface="Tahoma" pitchFamily="34" charset="0"/>
                </a:rPr>
                <a:t>Беларусь </a:t>
              </a:r>
              <a:r>
                <a:rPr lang="ru-RU" sz="1600" dirty="0">
                  <a:solidFill>
                    <a:schemeClr val="bg1"/>
                  </a:solidFill>
                  <a:latin typeface="Tahoma" pitchFamily="34" charset="0"/>
                </a:rPr>
                <a:t>– </a:t>
              </a:r>
              <a:r>
                <a:rPr lang="ru-RU" sz="1600" b="1" dirty="0">
                  <a:solidFill>
                    <a:schemeClr val="bg1"/>
                  </a:solidFill>
                  <a:latin typeface="Tahoma" pitchFamily="34" charset="0"/>
                </a:rPr>
                <a:t>С. </a:t>
              </a:r>
              <a:r>
                <a:rPr lang="ru-RU" sz="1600" b="1" dirty="0" err="1">
                  <a:solidFill>
                    <a:schemeClr val="bg1"/>
                  </a:solidFill>
                  <a:latin typeface="Tahoma" pitchFamily="34" charset="0"/>
                </a:rPr>
                <a:t>Румас</a:t>
              </a:r>
              <a:r>
                <a:rPr lang="ru-RU" sz="1600" b="1" dirty="0">
                  <a:solidFill>
                    <a:schemeClr val="bg1"/>
                  </a:solidFill>
                  <a:latin typeface="Tahoma" pitchFamily="34" charset="0"/>
                </a:rPr>
                <a:t> </a:t>
              </a:r>
            </a:p>
            <a:p>
              <a:pPr>
                <a:defRPr/>
              </a:pPr>
              <a:r>
                <a:rPr lang="ru-RU" sz="1600" dirty="0">
                  <a:solidFill>
                    <a:schemeClr val="bg1"/>
                  </a:solidFill>
                  <a:latin typeface="Tahoma" pitchFamily="34" charset="0"/>
                </a:rPr>
                <a:t>Казахстан – </a:t>
              </a:r>
              <a:r>
                <a:rPr lang="ru-RU" sz="1600" b="1" dirty="0">
                  <a:solidFill>
                    <a:schemeClr val="bg1"/>
                  </a:solidFill>
                  <a:latin typeface="Tahoma" pitchFamily="34" charset="0"/>
                </a:rPr>
                <a:t>К. </a:t>
              </a:r>
              <a:r>
                <a:rPr lang="ru-RU" sz="1600" b="1" dirty="0" err="1">
                  <a:solidFill>
                    <a:schemeClr val="bg1"/>
                  </a:solidFill>
                  <a:latin typeface="Tahoma" pitchFamily="34" charset="0"/>
                </a:rPr>
                <a:t>Келимбетов</a:t>
              </a:r>
              <a:endParaRPr lang="ru-RU" sz="1600" b="1" dirty="0">
                <a:solidFill>
                  <a:schemeClr val="bg1"/>
                </a:solidFill>
                <a:latin typeface="Tahoma" pitchFamily="34" charset="0"/>
              </a:endParaRPr>
            </a:p>
            <a:p>
              <a:pPr>
                <a:defRPr/>
              </a:pPr>
              <a:r>
                <a:rPr lang="ru-RU" sz="1600" dirty="0">
                  <a:solidFill>
                    <a:schemeClr val="bg1"/>
                  </a:solidFill>
                  <a:latin typeface="Tahoma" pitchFamily="34" charset="0"/>
                </a:rPr>
                <a:t>Россия – </a:t>
              </a:r>
              <a:r>
                <a:rPr lang="ru-RU" sz="1600" b="1" dirty="0">
                  <a:solidFill>
                    <a:schemeClr val="bg1"/>
                  </a:solidFill>
                  <a:latin typeface="Tahoma" pitchFamily="34" charset="0"/>
                </a:rPr>
                <a:t>И. Шувалов</a:t>
              </a:r>
              <a:r>
                <a:rPr lang="ru-RU" sz="1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156132" y="2348880"/>
              <a:ext cx="8880363" cy="32456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9360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1319</TotalTime>
  <Words>970</Words>
  <Application>Microsoft Office PowerPoint</Application>
  <PresentationFormat>Экран (4:3)</PresentationFormat>
  <Paragraphs>196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Test Tester</dc:creator>
  <cp:lastModifiedBy>Матаев Талгат Мустафаевич</cp:lastModifiedBy>
  <cp:revision>106</cp:revision>
  <dcterms:created xsi:type="dcterms:W3CDTF">2012-07-25T22:38:51Z</dcterms:created>
  <dcterms:modified xsi:type="dcterms:W3CDTF">2013-01-31T17:45:00Z</dcterms:modified>
</cp:coreProperties>
</file>