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9" r:id="rId2"/>
    <p:sldId id="317" r:id="rId3"/>
    <p:sldId id="318" r:id="rId4"/>
    <p:sldId id="330" r:id="rId5"/>
    <p:sldId id="321" r:id="rId6"/>
    <p:sldId id="296" r:id="rId7"/>
    <p:sldId id="277" r:id="rId8"/>
  </p:sldIdLst>
  <p:sldSz cx="9144000" cy="6858000" type="screen4x3"/>
  <p:notesSz cx="6797675" cy="9926638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0E19"/>
    <a:srgbClr val="BCB08D"/>
    <a:srgbClr val="877849"/>
    <a:srgbClr val="000615"/>
    <a:srgbClr val="001425"/>
    <a:srgbClr val="0329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90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2196" y="-354"/>
      </p:cViewPr>
      <p:guideLst>
        <p:guide orient="horz" pos="572"/>
        <p:guide orient="horz" pos="1172"/>
        <p:guide orient="horz" pos="2056"/>
        <p:guide orient="horz" pos="2872"/>
        <p:guide pos="4369"/>
        <p:guide pos="5465"/>
        <p:guide pos="568"/>
        <p:guide pos="1560"/>
        <p:guide pos="1504"/>
        <p:guide pos="32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2F81EA-8567-4B90-93DE-60B1EC7BE47C}" type="doc">
      <dgm:prSet loTypeId="urn:microsoft.com/office/officeart/2005/8/layout/list1" loCatId="list" qsTypeId="urn:microsoft.com/office/officeart/2005/8/quickstyle/3d3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84D1AA01-74B6-42C0-9EF8-7C6B47E6423C}">
      <dgm:prSet phldrT="[Текст]" custT="1"/>
      <dgm:spPr>
        <a:xfrm>
          <a:off x="385765" y="126723"/>
          <a:ext cx="6120303" cy="601716"/>
        </a:xfr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algn="ctr" rtl="0"/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Мониторинг  соблюдения международных договоров,  решений Высшего Евразийского экономического совета, Евразийской экономической комиссии </a:t>
          </a:r>
          <a:endParaRPr lang="ru-RU" sz="1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E7155328-0617-4D33-A689-715E2AAAAD92}" type="parTrans" cxnId="{0EEB5281-27E2-488F-8DE4-D1232E3D54AA}">
      <dgm:prSet/>
      <dgm:spPr/>
      <dgm:t>
        <a:bodyPr/>
        <a:lstStyle/>
        <a:p>
          <a:endParaRPr lang="ru-RU" sz="1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Arial" pitchFamily="34" charset="0"/>
          </a:endParaRPr>
        </a:p>
      </dgm:t>
    </dgm:pt>
    <dgm:pt modelId="{A948924B-2D98-4005-936F-A28688E275C4}" type="sibTrans" cxnId="{0EEB5281-27E2-488F-8DE4-D1232E3D54AA}">
      <dgm:prSet/>
      <dgm:spPr/>
      <dgm:t>
        <a:bodyPr/>
        <a:lstStyle/>
        <a:p>
          <a:endParaRPr lang="ru-RU" sz="1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Arial" pitchFamily="34" charset="0"/>
          </a:endParaRPr>
        </a:p>
      </dgm:t>
    </dgm:pt>
    <dgm:pt modelId="{6EC29049-A394-44CC-B468-351B1E8B4564}">
      <dgm:prSet phldrT="[Текст]" custT="1"/>
      <dgm:spPr>
        <a:xfrm>
          <a:off x="385765" y="997719"/>
          <a:ext cx="6566618" cy="608591"/>
        </a:xfr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algn="ctr" rtl="0"/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Подготовка проектов международных договоров и иных документов </a:t>
          </a:r>
          <a:endParaRPr lang="ru-RU" sz="1400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089DAF83-3A7D-4FEC-BE4E-64FCF1F66579}" type="parTrans" cxnId="{25F00C85-9119-4CD0-8CC7-8856D9B7B37D}">
      <dgm:prSet/>
      <dgm:spPr/>
      <dgm:t>
        <a:bodyPr/>
        <a:lstStyle/>
        <a:p>
          <a:endParaRPr lang="ru-RU" sz="1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Arial" pitchFamily="34" charset="0"/>
          </a:endParaRPr>
        </a:p>
      </dgm:t>
    </dgm:pt>
    <dgm:pt modelId="{96B06E51-9171-4EEC-8F2E-473F8866B384}" type="sibTrans" cxnId="{25F00C85-9119-4CD0-8CC7-8856D9B7B37D}">
      <dgm:prSet/>
      <dgm:spPr/>
      <dgm:t>
        <a:bodyPr/>
        <a:lstStyle/>
        <a:p>
          <a:endParaRPr lang="ru-RU" sz="1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Arial" pitchFamily="34" charset="0"/>
          </a:endParaRPr>
        </a:p>
      </dgm:t>
    </dgm:pt>
    <dgm:pt modelId="{E0C96E4A-B35E-42D6-B103-984D14D5CEE1}">
      <dgm:prSet phldrT="[Текст]" custT="1"/>
      <dgm:spPr>
        <a:xfrm>
          <a:off x="385765" y="1875591"/>
          <a:ext cx="6724967" cy="539588"/>
        </a:xfr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algn="ctr" rtl="0"/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Подготовка предложений  по устранению барьеров для предпринимательства</a:t>
          </a:r>
          <a:endParaRPr lang="ru-RU" sz="1400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31A27500-80B7-4C15-874B-C6DFC2891598}" type="parTrans" cxnId="{37809A81-054F-4E41-99FF-A3BC3A650A99}">
      <dgm:prSet/>
      <dgm:spPr/>
      <dgm:t>
        <a:bodyPr/>
        <a:lstStyle/>
        <a:p>
          <a:endParaRPr lang="ru-RU" sz="1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Arial" pitchFamily="34" charset="0"/>
          </a:endParaRPr>
        </a:p>
      </dgm:t>
    </dgm:pt>
    <dgm:pt modelId="{D016D6F7-8B4C-4E57-B24E-BB67CAC2F540}" type="sibTrans" cxnId="{37809A81-054F-4E41-99FF-A3BC3A650A99}">
      <dgm:prSet/>
      <dgm:spPr/>
      <dgm:t>
        <a:bodyPr/>
        <a:lstStyle/>
        <a:p>
          <a:endParaRPr lang="ru-RU" sz="1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Arial" pitchFamily="34" charset="0"/>
          </a:endParaRPr>
        </a:p>
      </dgm:t>
    </dgm:pt>
    <dgm:pt modelId="{FACC4556-353A-47E9-8649-71ED618F629C}">
      <dgm:prSet custT="1"/>
      <dgm:spPr>
        <a:xfrm>
          <a:off x="381997" y="3455579"/>
          <a:ext cx="7329501" cy="501840"/>
        </a:xfr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algn="ctr" rtl="0"/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Анализ проектов и действующих международных договоров, решений Высшего Евразийского экономического совета, Евразийской экономической комиссии, а также нормативных правовых актов Сторон, затрагивающих интересы предпринимательства</a:t>
          </a:r>
          <a:endParaRPr lang="ru-RU" sz="1400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6D01945C-FEDF-484F-B607-0DAA3E7BA5EF}" type="parTrans" cxnId="{CFE2DD6E-5DCC-4C42-8EAD-29DD50D11C46}">
      <dgm:prSet/>
      <dgm:spPr/>
      <dgm:t>
        <a:bodyPr/>
        <a:lstStyle/>
        <a:p>
          <a:endParaRPr lang="ru-RU" sz="1000" dirty="0">
            <a:solidFill>
              <a:schemeClr val="tx1"/>
            </a:solidFill>
            <a:latin typeface="+mn-lt"/>
          </a:endParaRPr>
        </a:p>
      </dgm:t>
    </dgm:pt>
    <dgm:pt modelId="{97EFD811-9464-4886-9498-C9999A3DBD74}" type="sibTrans" cxnId="{CFE2DD6E-5DCC-4C42-8EAD-29DD50D11C46}">
      <dgm:prSet/>
      <dgm:spPr/>
      <dgm:t>
        <a:bodyPr/>
        <a:lstStyle/>
        <a:p>
          <a:endParaRPr lang="ru-RU" sz="1000" dirty="0">
            <a:solidFill>
              <a:schemeClr val="tx1"/>
            </a:solidFill>
            <a:latin typeface="+mn-lt"/>
          </a:endParaRPr>
        </a:p>
      </dgm:t>
    </dgm:pt>
    <dgm:pt modelId="{7FD02422-AAF3-4A1E-B634-1384B3B00C80}">
      <dgm:prSet custT="1"/>
      <dgm:spPr>
        <a:xfrm>
          <a:off x="367305" y="4226699"/>
          <a:ext cx="7346107" cy="501840"/>
        </a:xfr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algn="ctr"/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Анализ практики Евразийской экономической комиссии, органов государственной власти и судов Сторон, подготовка предложений по  единообразному применению законодательства Таможенного союза и Единого экономического пространства</a:t>
          </a:r>
          <a:endParaRPr lang="ru-RU" sz="1400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0C52DD40-960E-4E09-BBF7-6FA759BDA88E}" type="parTrans" cxnId="{97A86772-7291-41E8-B568-B894874EED11}">
      <dgm:prSet/>
      <dgm:spPr/>
      <dgm:t>
        <a:bodyPr/>
        <a:lstStyle/>
        <a:p>
          <a:endParaRPr lang="ru-RU" sz="1000" dirty="0">
            <a:solidFill>
              <a:schemeClr val="tx1"/>
            </a:solidFill>
            <a:latin typeface="+mn-lt"/>
          </a:endParaRPr>
        </a:p>
      </dgm:t>
    </dgm:pt>
    <dgm:pt modelId="{6862E7E8-6231-4D88-BD77-A22DB72717C3}" type="sibTrans" cxnId="{97A86772-7291-41E8-B568-B894874EED11}">
      <dgm:prSet/>
      <dgm:spPr/>
      <dgm:t>
        <a:bodyPr/>
        <a:lstStyle/>
        <a:p>
          <a:endParaRPr lang="ru-RU" sz="1000" dirty="0">
            <a:solidFill>
              <a:schemeClr val="tx1"/>
            </a:solidFill>
            <a:latin typeface="+mn-lt"/>
          </a:endParaRPr>
        </a:p>
      </dgm:t>
    </dgm:pt>
    <dgm:pt modelId="{8B1D1187-B951-4987-843B-E0556847397F}">
      <dgm:prSet custT="1"/>
      <dgm:spPr>
        <a:xfrm>
          <a:off x="385765" y="2684459"/>
          <a:ext cx="7108904" cy="501840"/>
        </a:xfr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algn="ctr" rtl="0"/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Защита нарушенных прав и законных интересов предпринимателей</a:t>
          </a:r>
          <a:endParaRPr lang="ru-RU" sz="1400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E7EBFFAB-8A5A-4DD4-A1AF-A6C8705F40C2}" type="parTrans" cxnId="{65EA552D-C7FF-4435-885F-A761EBF56A1A}">
      <dgm:prSet/>
      <dgm:spPr/>
      <dgm:t>
        <a:bodyPr/>
        <a:lstStyle/>
        <a:p>
          <a:endParaRPr lang="ru-RU" sz="1000" dirty="0">
            <a:latin typeface="+mn-lt"/>
          </a:endParaRPr>
        </a:p>
      </dgm:t>
    </dgm:pt>
    <dgm:pt modelId="{D6072B5E-72A6-4D7C-A042-E6C4A8D14CE8}" type="sibTrans" cxnId="{65EA552D-C7FF-4435-885F-A761EBF56A1A}">
      <dgm:prSet/>
      <dgm:spPr/>
      <dgm:t>
        <a:bodyPr/>
        <a:lstStyle/>
        <a:p>
          <a:endParaRPr lang="ru-RU" sz="1000" dirty="0">
            <a:latin typeface="+mn-lt"/>
          </a:endParaRPr>
        </a:p>
      </dgm:t>
    </dgm:pt>
    <dgm:pt modelId="{E048CFB0-8209-47A9-8AF9-1BCF4104AC40}" type="pres">
      <dgm:prSet presAssocID="{3A2F81EA-8567-4B90-93DE-60B1EC7BE47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B2CEA1-8C6C-479C-B601-8A0869904AEF}" type="pres">
      <dgm:prSet presAssocID="{84D1AA01-74B6-42C0-9EF8-7C6B47E6423C}" presName="parentLin" presStyleCnt="0"/>
      <dgm:spPr/>
    </dgm:pt>
    <dgm:pt modelId="{6DFDDF11-6DD1-45A9-94C3-303437474174}" type="pres">
      <dgm:prSet presAssocID="{84D1AA01-74B6-42C0-9EF8-7C6B47E6423C}" presName="parentLeftMargin" presStyleLbl="node1" presStyleIdx="0" presStyleCnt="6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BA8532E7-D3CA-4B39-A3E1-6941181DBF1D}" type="pres">
      <dgm:prSet presAssocID="{84D1AA01-74B6-42C0-9EF8-7C6B47E6423C}" presName="parentText" presStyleLbl="node1" presStyleIdx="0" presStyleCnt="6" custScaleX="121748" custScaleY="188315" custLinFactNeighborX="12204" custLinFactNeighborY="-24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C6D157-1BF5-4268-8951-32D31C147914}" type="pres">
      <dgm:prSet presAssocID="{84D1AA01-74B6-42C0-9EF8-7C6B47E6423C}" presName="negativeSpace" presStyleCnt="0"/>
      <dgm:spPr/>
    </dgm:pt>
    <dgm:pt modelId="{C8AB794C-AC06-4811-BB26-4326C50C8507}" type="pres">
      <dgm:prSet presAssocID="{84D1AA01-74B6-42C0-9EF8-7C6B47E6423C}" presName="childText" presStyleLbl="conFgAcc1" presStyleIdx="0" presStyleCnt="6">
        <dgm:presLayoutVars>
          <dgm:bulletEnabled val="1"/>
        </dgm:presLayoutVars>
      </dgm:prSet>
      <dgm:spPr>
        <a:xfrm>
          <a:off x="0" y="477519"/>
          <a:ext cx="7715304" cy="428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ru-RU"/>
        </a:p>
      </dgm:t>
    </dgm:pt>
    <dgm:pt modelId="{8DDF0E21-316D-4ECD-8EFE-2AEC364D9ACC}" type="pres">
      <dgm:prSet presAssocID="{A948924B-2D98-4005-936F-A28688E275C4}" presName="spaceBetweenRectangles" presStyleCnt="0"/>
      <dgm:spPr/>
    </dgm:pt>
    <dgm:pt modelId="{25054A84-DD58-41B1-A674-F61D53F9B5E8}" type="pres">
      <dgm:prSet presAssocID="{6EC29049-A394-44CC-B468-351B1E8B4564}" presName="parentLin" presStyleCnt="0"/>
      <dgm:spPr/>
    </dgm:pt>
    <dgm:pt modelId="{B8DD7900-0FA2-4F09-81BC-E4C64F15F7E7}" type="pres">
      <dgm:prSet presAssocID="{6EC29049-A394-44CC-B468-351B1E8B4564}" presName="parentLeftMargin" presStyleLbl="node1" presStyleIdx="0" presStyleCnt="6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35E86C11-6F5D-4245-91A7-96636F50BB83}" type="pres">
      <dgm:prSet presAssocID="{6EC29049-A394-44CC-B468-351B1E8B4564}" presName="parentText" presStyleLbl="node1" presStyleIdx="1" presStyleCnt="6" custScaleX="124712" custScaleY="165759" custLinFactNeighborX="25868" custLinFactNeighborY="569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6C4CA0-E5D4-4C72-8A44-0A6463F7B7D3}" type="pres">
      <dgm:prSet presAssocID="{6EC29049-A394-44CC-B468-351B1E8B4564}" presName="negativeSpace" presStyleCnt="0"/>
      <dgm:spPr/>
    </dgm:pt>
    <dgm:pt modelId="{23E961B8-5F19-45DB-B727-6F961CDB4715}" type="pres">
      <dgm:prSet presAssocID="{6EC29049-A394-44CC-B468-351B1E8B4564}" presName="childText" presStyleLbl="conFgAcc1" presStyleIdx="1" presStyleCnt="6">
        <dgm:presLayoutVars>
          <dgm:bulletEnabled val="1"/>
        </dgm:presLayoutVars>
      </dgm:prSet>
      <dgm:spPr>
        <a:xfrm>
          <a:off x="0" y="1355391"/>
          <a:ext cx="7715304" cy="428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ru-RU"/>
        </a:p>
      </dgm:t>
    </dgm:pt>
    <dgm:pt modelId="{05901476-2FD2-42CD-9070-08723F4AEBF5}" type="pres">
      <dgm:prSet presAssocID="{96B06E51-9171-4EEC-8F2E-473F8866B384}" presName="spaceBetweenRectangles" presStyleCnt="0"/>
      <dgm:spPr/>
    </dgm:pt>
    <dgm:pt modelId="{6E41AFD8-6940-435D-A00D-5C2CC5CED138}" type="pres">
      <dgm:prSet presAssocID="{E0C96E4A-B35E-42D6-B103-984D14D5CEE1}" presName="parentLin" presStyleCnt="0"/>
      <dgm:spPr/>
    </dgm:pt>
    <dgm:pt modelId="{991D92D1-9A11-490C-8DDF-0E48A89F6F7A}" type="pres">
      <dgm:prSet presAssocID="{E0C96E4A-B35E-42D6-B103-984D14D5CEE1}" presName="parentLeftMargin" presStyleLbl="node1" presStyleIdx="1" presStyleCnt="6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BBABFA96-D323-4941-885C-42887A23B5A5}" type="pres">
      <dgm:prSet presAssocID="{E0C96E4A-B35E-42D6-B103-984D14D5CEE1}" presName="parentText" presStyleLbl="node1" presStyleIdx="2" presStyleCnt="6" custScaleX="127885" custScaleY="161369" custLinFactNeighborX="36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FDF184-8FF2-4510-ADCE-E3C5775185B8}" type="pres">
      <dgm:prSet presAssocID="{E0C96E4A-B35E-42D6-B103-984D14D5CEE1}" presName="negativeSpace" presStyleCnt="0"/>
      <dgm:spPr/>
    </dgm:pt>
    <dgm:pt modelId="{5ACD7F59-5EFA-41BC-BDBE-63B7116B1970}" type="pres">
      <dgm:prSet presAssocID="{E0C96E4A-B35E-42D6-B103-984D14D5CEE1}" presName="childText" presStyleLbl="conFgAcc1" presStyleIdx="2" presStyleCnt="6">
        <dgm:presLayoutVars>
          <dgm:bulletEnabled val="1"/>
        </dgm:presLayoutVars>
      </dgm:prSet>
      <dgm:spPr>
        <a:xfrm>
          <a:off x="0" y="2164259"/>
          <a:ext cx="7715304" cy="428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ru-RU"/>
        </a:p>
      </dgm:t>
    </dgm:pt>
    <dgm:pt modelId="{67B871E3-E4B8-4234-9716-533C2016AC41}" type="pres">
      <dgm:prSet presAssocID="{D016D6F7-8B4C-4E57-B24E-BB67CAC2F540}" presName="spaceBetweenRectangles" presStyleCnt="0"/>
      <dgm:spPr/>
    </dgm:pt>
    <dgm:pt modelId="{42D28CF2-743E-4B01-9889-4DA34A999F58}" type="pres">
      <dgm:prSet presAssocID="{8B1D1187-B951-4987-843B-E0556847397F}" presName="parentLin" presStyleCnt="0"/>
      <dgm:spPr/>
    </dgm:pt>
    <dgm:pt modelId="{4A9B400A-7810-4CC2-A516-D9A4EFA85504}" type="pres">
      <dgm:prSet presAssocID="{8B1D1187-B951-4987-843B-E0556847397F}" presName="parentLeftMargin" presStyleLbl="node1" presStyleIdx="2" presStyleCnt="6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E79BF476-31E3-4ED4-A9D0-24D253C80A88}" type="pres">
      <dgm:prSet presAssocID="{8B1D1187-B951-4987-843B-E0556847397F}" presName="parentText" presStyleLbl="node1" presStyleIdx="3" presStyleCnt="6" custScaleX="1316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50B4DC-5857-411D-984A-08AC13ED9777}" type="pres">
      <dgm:prSet presAssocID="{8B1D1187-B951-4987-843B-E0556847397F}" presName="negativeSpace" presStyleCnt="0"/>
      <dgm:spPr/>
    </dgm:pt>
    <dgm:pt modelId="{0B13403B-3C52-4B46-8D4F-DC5B44EB95B9}" type="pres">
      <dgm:prSet presAssocID="{8B1D1187-B951-4987-843B-E0556847397F}" presName="childText" presStyleLbl="conFgAcc1" presStyleIdx="3" presStyleCnt="6">
        <dgm:presLayoutVars>
          <dgm:bulletEnabled val="1"/>
        </dgm:presLayoutVars>
      </dgm:prSet>
      <dgm:spPr>
        <a:xfrm>
          <a:off x="0" y="2935379"/>
          <a:ext cx="7715304" cy="428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ru-RU"/>
        </a:p>
      </dgm:t>
    </dgm:pt>
    <dgm:pt modelId="{AFD56EA8-46A0-48A0-91ED-E0CE45A3C302}" type="pres">
      <dgm:prSet presAssocID="{D6072B5E-72A6-4D7C-A042-E6C4A8D14CE8}" presName="spaceBetweenRectangles" presStyleCnt="0"/>
      <dgm:spPr/>
    </dgm:pt>
    <dgm:pt modelId="{90395A24-BA42-4996-8892-BA3CA4035EDE}" type="pres">
      <dgm:prSet presAssocID="{FACC4556-353A-47E9-8649-71ED618F629C}" presName="parentLin" presStyleCnt="0"/>
      <dgm:spPr/>
    </dgm:pt>
    <dgm:pt modelId="{39677B34-F856-4D16-8E63-3E77C644CD66}" type="pres">
      <dgm:prSet presAssocID="{FACC4556-353A-47E9-8649-71ED618F629C}" presName="parentLeftMargin" presStyleLbl="node1" presStyleIdx="3" presStyleCnt="6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C0E8360-8DE4-40ED-910B-A3C78DA4538C}" type="pres">
      <dgm:prSet presAssocID="{FACC4556-353A-47E9-8649-71ED618F629C}" presName="parentText" presStyleLbl="node1" presStyleIdx="4" presStyleCnt="6" custScaleX="137052" custScaleY="1627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F53526-9708-4CA0-AD8A-EE74A4F65D00}" type="pres">
      <dgm:prSet presAssocID="{FACC4556-353A-47E9-8649-71ED618F629C}" presName="negativeSpace" presStyleCnt="0"/>
      <dgm:spPr/>
    </dgm:pt>
    <dgm:pt modelId="{38471D38-FC97-4016-B061-7ACEEFAF489C}" type="pres">
      <dgm:prSet presAssocID="{FACC4556-353A-47E9-8649-71ED618F629C}" presName="childText" presStyleLbl="conFgAcc1" presStyleIdx="4" presStyleCnt="6">
        <dgm:presLayoutVars>
          <dgm:bulletEnabled val="1"/>
        </dgm:presLayoutVars>
      </dgm:prSet>
      <dgm:spPr>
        <a:xfrm>
          <a:off x="0" y="3706499"/>
          <a:ext cx="7715304" cy="428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ru-RU"/>
        </a:p>
      </dgm:t>
    </dgm:pt>
    <dgm:pt modelId="{79939B59-E904-439C-82E6-D84A627394F1}" type="pres">
      <dgm:prSet presAssocID="{97EFD811-9464-4886-9498-C9999A3DBD74}" presName="spaceBetweenRectangles" presStyleCnt="0"/>
      <dgm:spPr/>
    </dgm:pt>
    <dgm:pt modelId="{99E85DFE-C46A-4558-8E46-9BAF81F21548}" type="pres">
      <dgm:prSet presAssocID="{7FD02422-AAF3-4A1E-B634-1384B3B00C80}" presName="parentLin" presStyleCnt="0"/>
      <dgm:spPr/>
    </dgm:pt>
    <dgm:pt modelId="{F0304813-760F-4AAA-9744-F19215B10574}" type="pres">
      <dgm:prSet presAssocID="{7FD02422-AAF3-4A1E-B634-1384B3B00C80}" presName="parentLeftMargin" presStyleLbl="node1" presStyleIdx="4" presStyleCnt="6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924471E-05B5-462A-B344-403D4498DAE3}" type="pres">
      <dgm:prSet presAssocID="{7FD02422-AAF3-4A1E-B634-1384B3B00C80}" presName="parentText" presStyleLbl="node1" presStyleIdx="5" presStyleCnt="6" custScaleX="142857" custScaleY="169523" custLinFactNeighborX="-11564" custLinFactNeighborY="39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2B890-7D96-44F2-BF8D-5D0F161A087A}" type="pres">
      <dgm:prSet presAssocID="{7FD02422-AAF3-4A1E-B634-1384B3B00C80}" presName="negativeSpace" presStyleCnt="0"/>
      <dgm:spPr/>
    </dgm:pt>
    <dgm:pt modelId="{89E863D5-FF30-43A3-BB52-8FD360399EBD}" type="pres">
      <dgm:prSet presAssocID="{7FD02422-AAF3-4A1E-B634-1384B3B00C80}" presName="childText" presStyleLbl="conFgAcc1" presStyleIdx="5" presStyleCnt="6">
        <dgm:presLayoutVars>
          <dgm:bulletEnabled val="1"/>
        </dgm:presLayoutVars>
      </dgm:prSet>
      <dgm:spPr>
        <a:xfrm>
          <a:off x="0" y="4477619"/>
          <a:ext cx="7715304" cy="428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ru-RU"/>
        </a:p>
      </dgm:t>
    </dgm:pt>
  </dgm:ptLst>
  <dgm:cxnLst>
    <dgm:cxn modelId="{07C664A9-0905-4627-B06D-19C2EEE74103}" type="presOf" srcId="{8B1D1187-B951-4987-843B-E0556847397F}" destId="{E79BF476-31E3-4ED4-A9D0-24D253C80A88}" srcOrd="1" destOrd="0" presId="urn:microsoft.com/office/officeart/2005/8/layout/list1"/>
    <dgm:cxn modelId="{CFE2DD6E-5DCC-4C42-8EAD-29DD50D11C46}" srcId="{3A2F81EA-8567-4B90-93DE-60B1EC7BE47C}" destId="{FACC4556-353A-47E9-8649-71ED618F629C}" srcOrd="4" destOrd="0" parTransId="{6D01945C-FEDF-484F-B607-0DAA3E7BA5EF}" sibTransId="{97EFD811-9464-4886-9498-C9999A3DBD74}"/>
    <dgm:cxn modelId="{DD3B34B4-B35B-4A8D-A91F-F9ED6D2A9060}" type="presOf" srcId="{7FD02422-AAF3-4A1E-B634-1384B3B00C80}" destId="{C924471E-05B5-462A-B344-403D4498DAE3}" srcOrd="1" destOrd="0" presId="urn:microsoft.com/office/officeart/2005/8/layout/list1"/>
    <dgm:cxn modelId="{64B313ED-85C9-467C-8CB8-36923C79B9EC}" type="presOf" srcId="{3A2F81EA-8567-4B90-93DE-60B1EC7BE47C}" destId="{E048CFB0-8209-47A9-8AF9-1BCF4104AC40}" srcOrd="0" destOrd="0" presId="urn:microsoft.com/office/officeart/2005/8/layout/list1"/>
    <dgm:cxn modelId="{C1825F21-1835-4EB7-B9DE-9C4129EF3EBF}" type="presOf" srcId="{E0C96E4A-B35E-42D6-B103-984D14D5CEE1}" destId="{991D92D1-9A11-490C-8DDF-0E48A89F6F7A}" srcOrd="0" destOrd="0" presId="urn:microsoft.com/office/officeart/2005/8/layout/list1"/>
    <dgm:cxn modelId="{EDCCE440-2B5F-4B6B-B1D3-EC371C023A8A}" type="presOf" srcId="{E0C96E4A-B35E-42D6-B103-984D14D5CEE1}" destId="{BBABFA96-D323-4941-885C-42887A23B5A5}" srcOrd="1" destOrd="0" presId="urn:microsoft.com/office/officeart/2005/8/layout/list1"/>
    <dgm:cxn modelId="{B06C59D5-0F0F-44F2-AB50-7A1AD3605833}" type="presOf" srcId="{7FD02422-AAF3-4A1E-B634-1384B3B00C80}" destId="{F0304813-760F-4AAA-9744-F19215B10574}" srcOrd="0" destOrd="0" presId="urn:microsoft.com/office/officeart/2005/8/layout/list1"/>
    <dgm:cxn modelId="{65BF8740-668B-4B29-AF01-3EEE4112EBA0}" type="presOf" srcId="{FACC4556-353A-47E9-8649-71ED618F629C}" destId="{39677B34-F856-4D16-8E63-3E77C644CD66}" srcOrd="0" destOrd="0" presId="urn:microsoft.com/office/officeart/2005/8/layout/list1"/>
    <dgm:cxn modelId="{97B63861-9A4E-4609-900E-6F65201D5D5D}" type="presOf" srcId="{84D1AA01-74B6-42C0-9EF8-7C6B47E6423C}" destId="{6DFDDF11-6DD1-45A9-94C3-303437474174}" srcOrd="0" destOrd="0" presId="urn:microsoft.com/office/officeart/2005/8/layout/list1"/>
    <dgm:cxn modelId="{54B1F468-F276-4BAC-BEC9-45F77AD16F03}" type="presOf" srcId="{6EC29049-A394-44CC-B468-351B1E8B4564}" destId="{B8DD7900-0FA2-4F09-81BC-E4C64F15F7E7}" srcOrd="0" destOrd="0" presId="urn:microsoft.com/office/officeart/2005/8/layout/list1"/>
    <dgm:cxn modelId="{37809A81-054F-4E41-99FF-A3BC3A650A99}" srcId="{3A2F81EA-8567-4B90-93DE-60B1EC7BE47C}" destId="{E0C96E4A-B35E-42D6-B103-984D14D5CEE1}" srcOrd="2" destOrd="0" parTransId="{31A27500-80B7-4C15-874B-C6DFC2891598}" sibTransId="{D016D6F7-8B4C-4E57-B24E-BB67CAC2F540}"/>
    <dgm:cxn modelId="{97A86772-7291-41E8-B568-B894874EED11}" srcId="{3A2F81EA-8567-4B90-93DE-60B1EC7BE47C}" destId="{7FD02422-AAF3-4A1E-B634-1384B3B00C80}" srcOrd="5" destOrd="0" parTransId="{0C52DD40-960E-4E09-BBF7-6FA759BDA88E}" sibTransId="{6862E7E8-6231-4D88-BD77-A22DB72717C3}"/>
    <dgm:cxn modelId="{65EA552D-C7FF-4435-885F-A761EBF56A1A}" srcId="{3A2F81EA-8567-4B90-93DE-60B1EC7BE47C}" destId="{8B1D1187-B951-4987-843B-E0556847397F}" srcOrd="3" destOrd="0" parTransId="{E7EBFFAB-8A5A-4DD4-A1AF-A6C8705F40C2}" sibTransId="{D6072B5E-72A6-4D7C-A042-E6C4A8D14CE8}"/>
    <dgm:cxn modelId="{25F00C85-9119-4CD0-8CC7-8856D9B7B37D}" srcId="{3A2F81EA-8567-4B90-93DE-60B1EC7BE47C}" destId="{6EC29049-A394-44CC-B468-351B1E8B4564}" srcOrd="1" destOrd="0" parTransId="{089DAF83-3A7D-4FEC-BE4E-64FCF1F66579}" sibTransId="{96B06E51-9171-4EEC-8F2E-473F8866B384}"/>
    <dgm:cxn modelId="{BBA26E19-F6F5-4A2C-9C3D-BB35C3EE1767}" type="presOf" srcId="{8B1D1187-B951-4987-843B-E0556847397F}" destId="{4A9B400A-7810-4CC2-A516-D9A4EFA85504}" srcOrd="0" destOrd="0" presId="urn:microsoft.com/office/officeart/2005/8/layout/list1"/>
    <dgm:cxn modelId="{D819DA99-BA5A-430D-951C-0AAB52464F0D}" type="presOf" srcId="{84D1AA01-74B6-42C0-9EF8-7C6B47E6423C}" destId="{BA8532E7-D3CA-4B39-A3E1-6941181DBF1D}" srcOrd="1" destOrd="0" presId="urn:microsoft.com/office/officeart/2005/8/layout/list1"/>
    <dgm:cxn modelId="{2A5BD5B8-92AB-448C-A2F2-D15373CC4BF0}" type="presOf" srcId="{6EC29049-A394-44CC-B468-351B1E8B4564}" destId="{35E86C11-6F5D-4245-91A7-96636F50BB83}" srcOrd="1" destOrd="0" presId="urn:microsoft.com/office/officeart/2005/8/layout/list1"/>
    <dgm:cxn modelId="{0EEB5281-27E2-488F-8DE4-D1232E3D54AA}" srcId="{3A2F81EA-8567-4B90-93DE-60B1EC7BE47C}" destId="{84D1AA01-74B6-42C0-9EF8-7C6B47E6423C}" srcOrd="0" destOrd="0" parTransId="{E7155328-0617-4D33-A689-715E2AAAAD92}" sibTransId="{A948924B-2D98-4005-936F-A28688E275C4}"/>
    <dgm:cxn modelId="{43833CA8-E724-4E69-BF7D-98364714C7F4}" type="presOf" srcId="{FACC4556-353A-47E9-8649-71ED618F629C}" destId="{4C0E8360-8DE4-40ED-910B-A3C78DA4538C}" srcOrd="1" destOrd="0" presId="urn:microsoft.com/office/officeart/2005/8/layout/list1"/>
    <dgm:cxn modelId="{ACF4D471-1F03-4767-8CD2-BA46943BB512}" type="presParOf" srcId="{E048CFB0-8209-47A9-8AF9-1BCF4104AC40}" destId="{C9B2CEA1-8C6C-479C-B601-8A0869904AEF}" srcOrd="0" destOrd="0" presId="urn:microsoft.com/office/officeart/2005/8/layout/list1"/>
    <dgm:cxn modelId="{20A8C9F1-0945-482F-8241-B4CC6C150C5F}" type="presParOf" srcId="{C9B2CEA1-8C6C-479C-B601-8A0869904AEF}" destId="{6DFDDF11-6DD1-45A9-94C3-303437474174}" srcOrd="0" destOrd="0" presId="urn:microsoft.com/office/officeart/2005/8/layout/list1"/>
    <dgm:cxn modelId="{71D3109D-A932-42B9-A8C9-337E48AB0ED7}" type="presParOf" srcId="{C9B2CEA1-8C6C-479C-B601-8A0869904AEF}" destId="{BA8532E7-D3CA-4B39-A3E1-6941181DBF1D}" srcOrd="1" destOrd="0" presId="urn:microsoft.com/office/officeart/2005/8/layout/list1"/>
    <dgm:cxn modelId="{AE9FAB21-E5E8-45EA-8342-25ADA23B709B}" type="presParOf" srcId="{E048CFB0-8209-47A9-8AF9-1BCF4104AC40}" destId="{B8C6D157-1BF5-4268-8951-32D31C147914}" srcOrd="1" destOrd="0" presId="urn:microsoft.com/office/officeart/2005/8/layout/list1"/>
    <dgm:cxn modelId="{3F1B996C-71A9-4646-86A7-B12D1740F4C4}" type="presParOf" srcId="{E048CFB0-8209-47A9-8AF9-1BCF4104AC40}" destId="{C8AB794C-AC06-4811-BB26-4326C50C8507}" srcOrd="2" destOrd="0" presId="urn:microsoft.com/office/officeart/2005/8/layout/list1"/>
    <dgm:cxn modelId="{5BDB95DC-ED32-4E4B-A208-EDDD05CA4C95}" type="presParOf" srcId="{E048CFB0-8209-47A9-8AF9-1BCF4104AC40}" destId="{8DDF0E21-316D-4ECD-8EFE-2AEC364D9ACC}" srcOrd="3" destOrd="0" presId="urn:microsoft.com/office/officeart/2005/8/layout/list1"/>
    <dgm:cxn modelId="{27C03966-C3DF-4B60-A9C3-9ECEB749C1B6}" type="presParOf" srcId="{E048CFB0-8209-47A9-8AF9-1BCF4104AC40}" destId="{25054A84-DD58-41B1-A674-F61D53F9B5E8}" srcOrd="4" destOrd="0" presId="urn:microsoft.com/office/officeart/2005/8/layout/list1"/>
    <dgm:cxn modelId="{87BC0388-A1E1-42FF-8EFA-B73593B13D9E}" type="presParOf" srcId="{25054A84-DD58-41B1-A674-F61D53F9B5E8}" destId="{B8DD7900-0FA2-4F09-81BC-E4C64F15F7E7}" srcOrd="0" destOrd="0" presId="urn:microsoft.com/office/officeart/2005/8/layout/list1"/>
    <dgm:cxn modelId="{9D282E14-7463-4F6B-BB7D-BC85532DD35E}" type="presParOf" srcId="{25054A84-DD58-41B1-A674-F61D53F9B5E8}" destId="{35E86C11-6F5D-4245-91A7-96636F50BB83}" srcOrd="1" destOrd="0" presId="urn:microsoft.com/office/officeart/2005/8/layout/list1"/>
    <dgm:cxn modelId="{09CBF5CC-B181-4C26-B6DC-672E4C2CFA13}" type="presParOf" srcId="{E048CFB0-8209-47A9-8AF9-1BCF4104AC40}" destId="{6A6C4CA0-E5D4-4C72-8A44-0A6463F7B7D3}" srcOrd="5" destOrd="0" presId="urn:microsoft.com/office/officeart/2005/8/layout/list1"/>
    <dgm:cxn modelId="{32460D75-0A0E-4AE8-B801-D973438F23A0}" type="presParOf" srcId="{E048CFB0-8209-47A9-8AF9-1BCF4104AC40}" destId="{23E961B8-5F19-45DB-B727-6F961CDB4715}" srcOrd="6" destOrd="0" presId="urn:microsoft.com/office/officeart/2005/8/layout/list1"/>
    <dgm:cxn modelId="{F0C57CB5-2A2D-4053-8DC9-DF0998E987C1}" type="presParOf" srcId="{E048CFB0-8209-47A9-8AF9-1BCF4104AC40}" destId="{05901476-2FD2-42CD-9070-08723F4AEBF5}" srcOrd="7" destOrd="0" presId="urn:microsoft.com/office/officeart/2005/8/layout/list1"/>
    <dgm:cxn modelId="{A0A1227E-DC56-48DA-A15E-A5B68ACA6A17}" type="presParOf" srcId="{E048CFB0-8209-47A9-8AF9-1BCF4104AC40}" destId="{6E41AFD8-6940-435D-A00D-5C2CC5CED138}" srcOrd="8" destOrd="0" presId="urn:microsoft.com/office/officeart/2005/8/layout/list1"/>
    <dgm:cxn modelId="{88155300-A483-48CB-B1E5-4177BD843D50}" type="presParOf" srcId="{6E41AFD8-6940-435D-A00D-5C2CC5CED138}" destId="{991D92D1-9A11-490C-8DDF-0E48A89F6F7A}" srcOrd="0" destOrd="0" presId="urn:microsoft.com/office/officeart/2005/8/layout/list1"/>
    <dgm:cxn modelId="{CD9B2697-180D-4553-AC5F-EFE71B65AD48}" type="presParOf" srcId="{6E41AFD8-6940-435D-A00D-5C2CC5CED138}" destId="{BBABFA96-D323-4941-885C-42887A23B5A5}" srcOrd="1" destOrd="0" presId="urn:microsoft.com/office/officeart/2005/8/layout/list1"/>
    <dgm:cxn modelId="{BE057B04-2F24-4956-A8D1-41344711FB80}" type="presParOf" srcId="{E048CFB0-8209-47A9-8AF9-1BCF4104AC40}" destId="{40FDF184-8FF2-4510-ADCE-E3C5775185B8}" srcOrd="9" destOrd="0" presId="urn:microsoft.com/office/officeart/2005/8/layout/list1"/>
    <dgm:cxn modelId="{EDBBFA45-67F1-4D59-AB32-034AD501E9EC}" type="presParOf" srcId="{E048CFB0-8209-47A9-8AF9-1BCF4104AC40}" destId="{5ACD7F59-5EFA-41BC-BDBE-63B7116B1970}" srcOrd="10" destOrd="0" presId="urn:microsoft.com/office/officeart/2005/8/layout/list1"/>
    <dgm:cxn modelId="{B0085341-AA1C-4EB0-AD90-7CC913CE0486}" type="presParOf" srcId="{E048CFB0-8209-47A9-8AF9-1BCF4104AC40}" destId="{67B871E3-E4B8-4234-9716-533C2016AC41}" srcOrd="11" destOrd="0" presId="urn:microsoft.com/office/officeart/2005/8/layout/list1"/>
    <dgm:cxn modelId="{C5FF9704-AAB9-402D-A466-2CB13C3C6FB7}" type="presParOf" srcId="{E048CFB0-8209-47A9-8AF9-1BCF4104AC40}" destId="{42D28CF2-743E-4B01-9889-4DA34A999F58}" srcOrd="12" destOrd="0" presId="urn:microsoft.com/office/officeart/2005/8/layout/list1"/>
    <dgm:cxn modelId="{4BB7B5A1-CF71-4FA1-87D6-3A26DC4517B9}" type="presParOf" srcId="{42D28CF2-743E-4B01-9889-4DA34A999F58}" destId="{4A9B400A-7810-4CC2-A516-D9A4EFA85504}" srcOrd="0" destOrd="0" presId="urn:microsoft.com/office/officeart/2005/8/layout/list1"/>
    <dgm:cxn modelId="{062AD8D5-F6CA-48FD-83F6-D160E5065B26}" type="presParOf" srcId="{42D28CF2-743E-4B01-9889-4DA34A999F58}" destId="{E79BF476-31E3-4ED4-A9D0-24D253C80A88}" srcOrd="1" destOrd="0" presId="urn:microsoft.com/office/officeart/2005/8/layout/list1"/>
    <dgm:cxn modelId="{09FF0469-4437-423B-AD12-779561E04B29}" type="presParOf" srcId="{E048CFB0-8209-47A9-8AF9-1BCF4104AC40}" destId="{0350B4DC-5857-411D-984A-08AC13ED9777}" srcOrd="13" destOrd="0" presId="urn:microsoft.com/office/officeart/2005/8/layout/list1"/>
    <dgm:cxn modelId="{8AB52EE1-E3E1-4635-9EBC-367995A336C8}" type="presParOf" srcId="{E048CFB0-8209-47A9-8AF9-1BCF4104AC40}" destId="{0B13403B-3C52-4B46-8D4F-DC5B44EB95B9}" srcOrd="14" destOrd="0" presId="urn:microsoft.com/office/officeart/2005/8/layout/list1"/>
    <dgm:cxn modelId="{67D2CFAB-EEC1-4D35-B69C-38A26B964EBB}" type="presParOf" srcId="{E048CFB0-8209-47A9-8AF9-1BCF4104AC40}" destId="{AFD56EA8-46A0-48A0-91ED-E0CE45A3C302}" srcOrd="15" destOrd="0" presId="urn:microsoft.com/office/officeart/2005/8/layout/list1"/>
    <dgm:cxn modelId="{BF242D99-6CB2-4CB7-A941-8D9ECCE5BDC9}" type="presParOf" srcId="{E048CFB0-8209-47A9-8AF9-1BCF4104AC40}" destId="{90395A24-BA42-4996-8892-BA3CA4035EDE}" srcOrd="16" destOrd="0" presId="urn:microsoft.com/office/officeart/2005/8/layout/list1"/>
    <dgm:cxn modelId="{7EFE986F-165B-428D-A674-58E196290513}" type="presParOf" srcId="{90395A24-BA42-4996-8892-BA3CA4035EDE}" destId="{39677B34-F856-4D16-8E63-3E77C644CD66}" srcOrd="0" destOrd="0" presId="urn:microsoft.com/office/officeart/2005/8/layout/list1"/>
    <dgm:cxn modelId="{6A32F534-8810-4474-95BA-F38AEAC52D98}" type="presParOf" srcId="{90395A24-BA42-4996-8892-BA3CA4035EDE}" destId="{4C0E8360-8DE4-40ED-910B-A3C78DA4538C}" srcOrd="1" destOrd="0" presId="urn:microsoft.com/office/officeart/2005/8/layout/list1"/>
    <dgm:cxn modelId="{AD0CCDA6-E73F-403A-BF95-4EBB873E66CC}" type="presParOf" srcId="{E048CFB0-8209-47A9-8AF9-1BCF4104AC40}" destId="{FAF53526-9708-4CA0-AD8A-EE74A4F65D00}" srcOrd="17" destOrd="0" presId="urn:microsoft.com/office/officeart/2005/8/layout/list1"/>
    <dgm:cxn modelId="{EC648A81-E461-47FD-8878-9EB7B9EA045C}" type="presParOf" srcId="{E048CFB0-8209-47A9-8AF9-1BCF4104AC40}" destId="{38471D38-FC97-4016-B061-7ACEEFAF489C}" srcOrd="18" destOrd="0" presId="urn:microsoft.com/office/officeart/2005/8/layout/list1"/>
    <dgm:cxn modelId="{8F4519BE-F99A-45B0-B33C-6AD1AF836F78}" type="presParOf" srcId="{E048CFB0-8209-47A9-8AF9-1BCF4104AC40}" destId="{79939B59-E904-439C-82E6-D84A627394F1}" srcOrd="19" destOrd="0" presId="urn:microsoft.com/office/officeart/2005/8/layout/list1"/>
    <dgm:cxn modelId="{7250F21B-71E2-4E95-993C-05B6B64F234B}" type="presParOf" srcId="{E048CFB0-8209-47A9-8AF9-1BCF4104AC40}" destId="{99E85DFE-C46A-4558-8E46-9BAF81F21548}" srcOrd="20" destOrd="0" presId="urn:microsoft.com/office/officeart/2005/8/layout/list1"/>
    <dgm:cxn modelId="{F7DC18DC-9941-4D79-B58A-A0C40707F402}" type="presParOf" srcId="{99E85DFE-C46A-4558-8E46-9BAF81F21548}" destId="{F0304813-760F-4AAA-9744-F19215B10574}" srcOrd="0" destOrd="0" presId="urn:microsoft.com/office/officeart/2005/8/layout/list1"/>
    <dgm:cxn modelId="{43E99AC9-E5E5-4B70-892C-F27E4ECBD483}" type="presParOf" srcId="{99E85DFE-C46A-4558-8E46-9BAF81F21548}" destId="{C924471E-05B5-462A-B344-403D4498DAE3}" srcOrd="1" destOrd="0" presId="urn:microsoft.com/office/officeart/2005/8/layout/list1"/>
    <dgm:cxn modelId="{F1C9B742-DEB8-4EE0-95A2-C32693B1EF9D}" type="presParOf" srcId="{E048CFB0-8209-47A9-8AF9-1BCF4104AC40}" destId="{75F2B890-7D96-44F2-BF8D-5D0F161A087A}" srcOrd="21" destOrd="0" presId="urn:microsoft.com/office/officeart/2005/8/layout/list1"/>
    <dgm:cxn modelId="{85C69544-1222-4B09-B13D-443000F7A4A5}" type="presParOf" srcId="{E048CFB0-8209-47A9-8AF9-1BCF4104AC40}" destId="{89E863D5-FF30-43A3-BB52-8FD360399EBD}" srcOrd="22" destOrd="0" presId="urn:microsoft.com/office/officeart/2005/8/layout/list1"/>
  </dgm:cxnLst>
  <dgm:bg>
    <a:solidFill>
      <a:srgbClr val="0F551C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40942D-1C5F-4F21-A037-AF1EBE24C633}" type="doc">
      <dgm:prSet loTypeId="urn:microsoft.com/office/officeart/2005/8/layout/vList3" loCatId="list" qsTypeId="urn:microsoft.com/office/officeart/2005/8/quickstyle/3d3" qsCatId="3D" csTypeId="urn:microsoft.com/office/officeart/2005/8/colors/accent2_2" csCatId="accent2" phldr="1"/>
      <dgm:spPr/>
    </dgm:pt>
    <dgm:pt modelId="{E9D7BE18-80BA-4183-B44B-389B2A2CB31F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Arial Black" pitchFamily="34" charset="0"/>
              <a:cs typeface="Arial" pitchFamily="34" charset="0"/>
            </a:rPr>
            <a:t>1.Разработка и (или) согласование проектов международных договоров. </a:t>
          </a:r>
        </a:p>
        <a:p>
          <a:pPr algn="just"/>
          <a:r>
            <a:rPr lang="ru-RU" sz="1400" dirty="0" smtClean="0">
              <a:latin typeface="Arial Black" pitchFamily="34" charset="0"/>
              <a:cs typeface="Arial" pitchFamily="34" charset="0"/>
            </a:rPr>
            <a:t>2. Предложения по устранению барьеров и иных ограничений взаимного доступа на рынок Сторон. </a:t>
          </a:r>
        </a:p>
        <a:p>
          <a:pPr algn="just"/>
          <a:r>
            <a:rPr lang="ru-RU" sz="1400" dirty="0" smtClean="0">
              <a:latin typeface="Arial Black" pitchFamily="34" charset="0"/>
              <a:cs typeface="Arial" pitchFamily="34" charset="0"/>
            </a:rPr>
            <a:t>3. С</a:t>
          </a:r>
          <a:r>
            <a:rPr lang="ru-RU" sz="1400" dirty="0" smtClean="0">
              <a:latin typeface="Arial Black" pitchFamily="34" charset="0"/>
            </a:rPr>
            <a:t>одействие предпринимателям Сторон в урегулировании споров до обращения в Суд </a:t>
          </a:r>
          <a:r>
            <a:rPr lang="ru-RU" sz="1400" dirty="0" err="1" smtClean="0">
              <a:latin typeface="Arial Black" pitchFamily="34" charset="0"/>
            </a:rPr>
            <a:t>ЕврАзЭС</a:t>
          </a:r>
          <a:r>
            <a:rPr lang="ru-RU" sz="1400" dirty="0" smtClean="0">
              <a:latin typeface="Arial Black" pitchFamily="34" charset="0"/>
            </a:rPr>
            <a:t>.</a:t>
          </a:r>
          <a:endParaRPr lang="ru-RU" sz="1400" dirty="0">
            <a:latin typeface="Arial Black" pitchFamily="34" charset="0"/>
            <a:cs typeface="Arial" pitchFamily="34" charset="0"/>
          </a:endParaRPr>
        </a:p>
      </dgm:t>
    </dgm:pt>
    <dgm:pt modelId="{9D28512C-D805-4423-9B44-D3CA07ED3BDA}" type="parTrans" cxnId="{2A85D4F0-8566-40FA-AE11-6EE1065E7EE6}">
      <dgm:prSet/>
      <dgm:spPr/>
      <dgm:t>
        <a:bodyPr/>
        <a:lstStyle/>
        <a:p>
          <a:endParaRPr lang="ru-RU" sz="1400">
            <a:latin typeface="Arial Black" pitchFamily="34" charset="0"/>
          </a:endParaRPr>
        </a:p>
      </dgm:t>
    </dgm:pt>
    <dgm:pt modelId="{960A896A-D8E3-4DDC-9669-F900B6B9955A}" type="sibTrans" cxnId="{2A85D4F0-8566-40FA-AE11-6EE1065E7EE6}">
      <dgm:prSet/>
      <dgm:spPr/>
      <dgm:t>
        <a:bodyPr/>
        <a:lstStyle/>
        <a:p>
          <a:endParaRPr lang="ru-RU" sz="1400">
            <a:latin typeface="Arial Black" pitchFamily="34" charset="0"/>
          </a:endParaRPr>
        </a:p>
      </dgm:t>
    </dgm:pt>
    <dgm:pt modelId="{460A301F-B51F-4C74-BF91-BB53C86553EB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Arial Black" pitchFamily="34" charset="0"/>
              <a:cs typeface="Arial" pitchFamily="34" charset="0"/>
            </a:rPr>
            <a:t>1.Организация с</a:t>
          </a:r>
          <a:r>
            <a:rPr lang="ru-RU" sz="1400" dirty="0" smtClean="0">
              <a:latin typeface="Arial Black" pitchFamily="34" charset="0"/>
            </a:rPr>
            <a:t>отрудничества между бизнес-сообществом и ЕЭК.</a:t>
          </a:r>
        </a:p>
        <a:p>
          <a:pPr algn="just"/>
          <a:r>
            <a:rPr lang="ru-RU" sz="1400" dirty="0" smtClean="0">
              <a:latin typeface="Arial Black" pitchFamily="34" charset="0"/>
            </a:rPr>
            <a:t>2. Предупреждение фактов неисполнения международных договоров, решений Высшего Евразийского экономического совета и Комиссии. </a:t>
          </a:r>
          <a:endParaRPr lang="ru-RU" sz="1400" dirty="0" smtClean="0">
            <a:latin typeface="Arial Black" pitchFamily="34" charset="0"/>
            <a:cs typeface="Arial" pitchFamily="34" charset="0"/>
          </a:endParaRPr>
        </a:p>
      </dgm:t>
    </dgm:pt>
    <dgm:pt modelId="{03CB4564-B14C-41F8-95D4-DABB19A449F7}" type="parTrans" cxnId="{F289794C-B101-4875-9142-8F28942D43D3}">
      <dgm:prSet/>
      <dgm:spPr/>
      <dgm:t>
        <a:bodyPr/>
        <a:lstStyle/>
        <a:p>
          <a:endParaRPr lang="ru-RU" sz="1400">
            <a:latin typeface="Arial Black" pitchFamily="34" charset="0"/>
          </a:endParaRPr>
        </a:p>
      </dgm:t>
    </dgm:pt>
    <dgm:pt modelId="{E9D0FD98-8E82-4AD7-8C71-0BB36859836C}" type="sibTrans" cxnId="{F289794C-B101-4875-9142-8F28942D43D3}">
      <dgm:prSet/>
      <dgm:spPr/>
      <dgm:t>
        <a:bodyPr/>
        <a:lstStyle/>
        <a:p>
          <a:endParaRPr lang="ru-RU" sz="1400">
            <a:latin typeface="Arial Black" pitchFamily="34" charset="0"/>
          </a:endParaRPr>
        </a:p>
      </dgm:t>
    </dgm:pt>
    <dgm:pt modelId="{216DED5A-B75B-4F42-B91E-B8822E5B4FDF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400" dirty="0" smtClean="0">
              <a:latin typeface="Arial Black" pitchFamily="34" charset="0"/>
              <a:cs typeface="Aharoni" pitchFamily="2" charset="-79"/>
            </a:rPr>
            <a:t>1.Рассмотрение поправок к Соглашению о торговле услугами и инвестициях. </a:t>
          </a:r>
        </a:p>
        <a:p>
          <a:pPr algn="just">
            <a:spcAft>
              <a:spcPts val="0"/>
            </a:spcAft>
          </a:pPr>
          <a:r>
            <a:rPr lang="ru-RU" sz="1400" dirty="0" smtClean="0">
              <a:latin typeface="Arial Black" pitchFamily="34" charset="0"/>
              <a:cs typeface="Aharoni" pitchFamily="2" charset="-79"/>
            </a:rPr>
            <a:t>2.Анализ факторов, препятствующих созданию общего рынка услуг, товаров и осуществлению инвестиций. </a:t>
          </a:r>
        </a:p>
        <a:p>
          <a:pPr algn="just">
            <a:spcAft>
              <a:spcPts val="0"/>
            </a:spcAft>
          </a:pPr>
          <a:r>
            <a:rPr lang="ru-RU" sz="1400" dirty="0" smtClean="0">
              <a:latin typeface="Arial Black" pitchFamily="34" charset="0"/>
              <a:cs typeface="Aharoni" pitchFamily="2" charset="-79"/>
            </a:rPr>
            <a:t>3. Мониторинг соблюдения международных договоров, решений Высшего Евразийского экономического Совета, ЕЭК.</a:t>
          </a:r>
          <a:endParaRPr lang="ru-RU" sz="1400" dirty="0">
            <a:latin typeface="Arial Black" pitchFamily="34" charset="0"/>
            <a:cs typeface="Aharoni" pitchFamily="2" charset="-79"/>
          </a:endParaRPr>
        </a:p>
      </dgm:t>
    </dgm:pt>
    <dgm:pt modelId="{15D6450B-1F47-47D7-BBF2-0919BE74B833}" type="sibTrans" cxnId="{7453D8D5-7D6C-41B1-891D-83C98BA19D32}">
      <dgm:prSet/>
      <dgm:spPr/>
      <dgm:t>
        <a:bodyPr/>
        <a:lstStyle/>
        <a:p>
          <a:endParaRPr lang="ru-RU" sz="1400">
            <a:latin typeface="Arial Black" pitchFamily="34" charset="0"/>
          </a:endParaRPr>
        </a:p>
      </dgm:t>
    </dgm:pt>
    <dgm:pt modelId="{DA0DBB43-1DB0-4187-B330-E643A46B81D3}" type="parTrans" cxnId="{7453D8D5-7D6C-41B1-891D-83C98BA19D32}">
      <dgm:prSet/>
      <dgm:spPr/>
      <dgm:t>
        <a:bodyPr/>
        <a:lstStyle/>
        <a:p>
          <a:endParaRPr lang="ru-RU" sz="1400">
            <a:latin typeface="Arial Black" pitchFamily="34" charset="0"/>
          </a:endParaRPr>
        </a:p>
      </dgm:t>
    </dgm:pt>
    <dgm:pt modelId="{B22850C2-E61F-4668-B9EF-939BDB5618FE}" type="pres">
      <dgm:prSet presAssocID="{C040942D-1C5F-4F21-A037-AF1EBE24C633}" presName="linearFlow" presStyleCnt="0">
        <dgm:presLayoutVars>
          <dgm:dir/>
          <dgm:resizeHandles val="exact"/>
        </dgm:presLayoutVars>
      </dgm:prSet>
      <dgm:spPr/>
    </dgm:pt>
    <dgm:pt modelId="{591B03E4-0FD7-4988-9EF6-9402025B17F7}" type="pres">
      <dgm:prSet presAssocID="{216DED5A-B75B-4F42-B91E-B8822E5B4FDF}" presName="composite" presStyleCnt="0"/>
      <dgm:spPr/>
    </dgm:pt>
    <dgm:pt modelId="{EACE87AD-4C76-4D75-86C4-62DB7787D734}" type="pres">
      <dgm:prSet presAssocID="{216DED5A-B75B-4F42-B91E-B8822E5B4FDF}" presName="imgShp" presStyleLbl="fgImgPlace1" presStyleIdx="0" presStyleCnt="3" custScaleX="14030" custScaleY="14030" custLinFactX="-2621" custLinFactNeighborX="-100000" custLinFactNeighborY="-37394"/>
      <dgm:spPr/>
    </dgm:pt>
    <dgm:pt modelId="{1C4FFE83-4152-4B14-B2C8-040E89066492}" type="pres">
      <dgm:prSet presAssocID="{216DED5A-B75B-4F42-B91E-B8822E5B4FDF}" presName="txShp" presStyleLbl="node1" presStyleIdx="0" presStyleCnt="3" custScaleX="147591" custScaleY="145560" custLinFactNeighborX="1392" custLinFactNeighborY="-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2063EC-6163-4197-A597-914190C80633}" type="pres">
      <dgm:prSet presAssocID="{15D6450B-1F47-47D7-BBF2-0919BE74B833}" presName="spacing" presStyleCnt="0"/>
      <dgm:spPr/>
    </dgm:pt>
    <dgm:pt modelId="{428DED1D-2CAB-4AC2-A8CC-D3ABD2027C39}" type="pres">
      <dgm:prSet presAssocID="{E9D7BE18-80BA-4183-B44B-389B2A2CB31F}" presName="composite" presStyleCnt="0"/>
      <dgm:spPr/>
    </dgm:pt>
    <dgm:pt modelId="{23B5A47D-53DD-496E-9102-A26A3D82BFD7}" type="pres">
      <dgm:prSet presAssocID="{E9D7BE18-80BA-4183-B44B-389B2A2CB31F}" presName="imgShp" presStyleLbl="fgImgPlace1" presStyleIdx="1" presStyleCnt="3" custScaleX="14030" custScaleY="14030" custLinFactX="-2621" custLinFactNeighborX="-100000" custLinFactNeighborY="-24082"/>
      <dgm:spPr/>
    </dgm:pt>
    <dgm:pt modelId="{D476C9F7-5CD3-4EB1-A78A-0661B1DA26F2}" type="pres">
      <dgm:prSet presAssocID="{E9D7BE18-80BA-4183-B44B-389B2A2CB31F}" presName="txShp" presStyleLbl="node1" presStyleIdx="1" presStyleCnt="3" custScaleX="150376" custScaleY="1540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8A938-FAD7-47D4-98D2-D6D3514EFED5}" type="pres">
      <dgm:prSet presAssocID="{960A896A-D8E3-4DDC-9669-F900B6B9955A}" presName="spacing" presStyleCnt="0"/>
      <dgm:spPr/>
    </dgm:pt>
    <dgm:pt modelId="{FC903859-6642-46C3-994E-F5D677293E03}" type="pres">
      <dgm:prSet presAssocID="{460A301F-B51F-4C74-BF91-BB53C86553EB}" presName="composite" presStyleCnt="0"/>
      <dgm:spPr/>
    </dgm:pt>
    <dgm:pt modelId="{AAEEE319-8145-4D28-8AC8-B3EFC9B0628A}" type="pres">
      <dgm:prSet presAssocID="{460A301F-B51F-4C74-BF91-BB53C86553EB}" presName="imgShp" presStyleLbl="fgImgPlace1" presStyleIdx="2" presStyleCnt="3" custScaleX="14030" custScaleY="14030" custLinFactX="-2621" custLinFactNeighborX="-100000" custLinFactNeighborY="-33675"/>
      <dgm:spPr/>
    </dgm:pt>
    <dgm:pt modelId="{D9D907A4-2B31-43EE-B2C7-7944D506C12D}" type="pres">
      <dgm:prSet presAssocID="{460A301F-B51F-4C74-BF91-BB53C86553EB}" presName="txShp" presStyleLbl="node1" presStyleIdx="2" presStyleCnt="3" custScaleX="150376" custScaleY="152638" custLinFactNeighborX="1392" custLinFactNeighborY="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C5CF70-D89C-47BB-AFA7-28F8C035049D}" type="presOf" srcId="{E9D7BE18-80BA-4183-B44B-389B2A2CB31F}" destId="{D476C9F7-5CD3-4EB1-A78A-0661B1DA26F2}" srcOrd="0" destOrd="0" presId="urn:microsoft.com/office/officeart/2005/8/layout/vList3"/>
    <dgm:cxn modelId="{2A85D4F0-8566-40FA-AE11-6EE1065E7EE6}" srcId="{C040942D-1C5F-4F21-A037-AF1EBE24C633}" destId="{E9D7BE18-80BA-4183-B44B-389B2A2CB31F}" srcOrd="1" destOrd="0" parTransId="{9D28512C-D805-4423-9B44-D3CA07ED3BDA}" sibTransId="{960A896A-D8E3-4DDC-9669-F900B6B9955A}"/>
    <dgm:cxn modelId="{268D2DBF-AD81-4023-B934-B96AD1C7BB34}" type="presOf" srcId="{216DED5A-B75B-4F42-B91E-B8822E5B4FDF}" destId="{1C4FFE83-4152-4B14-B2C8-040E89066492}" srcOrd="0" destOrd="0" presId="urn:microsoft.com/office/officeart/2005/8/layout/vList3"/>
    <dgm:cxn modelId="{F5859AA0-1E70-4650-A5D0-8021154AAFDE}" type="presOf" srcId="{460A301F-B51F-4C74-BF91-BB53C86553EB}" destId="{D9D907A4-2B31-43EE-B2C7-7944D506C12D}" srcOrd="0" destOrd="0" presId="urn:microsoft.com/office/officeart/2005/8/layout/vList3"/>
    <dgm:cxn modelId="{7453D8D5-7D6C-41B1-891D-83C98BA19D32}" srcId="{C040942D-1C5F-4F21-A037-AF1EBE24C633}" destId="{216DED5A-B75B-4F42-B91E-B8822E5B4FDF}" srcOrd="0" destOrd="0" parTransId="{DA0DBB43-1DB0-4187-B330-E643A46B81D3}" sibTransId="{15D6450B-1F47-47D7-BBF2-0919BE74B833}"/>
    <dgm:cxn modelId="{1DB53E0C-D604-4011-AD9E-9F73EA99FE53}" type="presOf" srcId="{C040942D-1C5F-4F21-A037-AF1EBE24C633}" destId="{B22850C2-E61F-4668-B9EF-939BDB5618FE}" srcOrd="0" destOrd="0" presId="urn:microsoft.com/office/officeart/2005/8/layout/vList3"/>
    <dgm:cxn modelId="{F289794C-B101-4875-9142-8F28942D43D3}" srcId="{C040942D-1C5F-4F21-A037-AF1EBE24C633}" destId="{460A301F-B51F-4C74-BF91-BB53C86553EB}" srcOrd="2" destOrd="0" parTransId="{03CB4564-B14C-41F8-95D4-DABB19A449F7}" sibTransId="{E9D0FD98-8E82-4AD7-8C71-0BB36859836C}"/>
    <dgm:cxn modelId="{A9EA8660-6760-4D9F-A521-335580242B75}" type="presParOf" srcId="{B22850C2-E61F-4668-B9EF-939BDB5618FE}" destId="{591B03E4-0FD7-4988-9EF6-9402025B17F7}" srcOrd="0" destOrd="0" presId="urn:microsoft.com/office/officeart/2005/8/layout/vList3"/>
    <dgm:cxn modelId="{9B966E8B-EFAF-4E6C-B238-BC2C1E53E3FA}" type="presParOf" srcId="{591B03E4-0FD7-4988-9EF6-9402025B17F7}" destId="{EACE87AD-4C76-4D75-86C4-62DB7787D734}" srcOrd="0" destOrd="0" presId="urn:microsoft.com/office/officeart/2005/8/layout/vList3"/>
    <dgm:cxn modelId="{17C0041B-1D8F-4B7C-85DA-C9A6B1C4B22B}" type="presParOf" srcId="{591B03E4-0FD7-4988-9EF6-9402025B17F7}" destId="{1C4FFE83-4152-4B14-B2C8-040E89066492}" srcOrd="1" destOrd="0" presId="urn:microsoft.com/office/officeart/2005/8/layout/vList3"/>
    <dgm:cxn modelId="{E60A74F1-73B6-4EEA-8E63-FEAF8D364FD2}" type="presParOf" srcId="{B22850C2-E61F-4668-B9EF-939BDB5618FE}" destId="{D82063EC-6163-4197-A597-914190C80633}" srcOrd="1" destOrd="0" presId="urn:microsoft.com/office/officeart/2005/8/layout/vList3"/>
    <dgm:cxn modelId="{93A9F364-2702-4C3B-BFD8-3246BB222A25}" type="presParOf" srcId="{B22850C2-E61F-4668-B9EF-939BDB5618FE}" destId="{428DED1D-2CAB-4AC2-A8CC-D3ABD2027C39}" srcOrd="2" destOrd="0" presId="urn:microsoft.com/office/officeart/2005/8/layout/vList3"/>
    <dgm:cxn modelId="{4D743420-860F-4421-8A2C-B71E35F36E55}" type="presParOf" srcId="{428DED1D-2CAB-4AC2-A8CC-D3ABD2027C39}" destId="{23B5A47D-53DD-496E-9102-A26A3D82BFD7}" srcOrd="0" destOrd="0" presId="urn:microsoft.com/office/officeart/2005/8/layout/vList3"/>
    <dgm:cxn modelId="{47139C9E-3D3A-4DE1-A398-32A9244095CF}" type="presParOf" srcId="{428DED1D-2CAB-4AC2-A8CC-D3ABD2027C39}" destId="{D476C9F7-5CD3-4EB1-A78A-0661B1DA26F2}" srcOrd="1" destOrd="0" presId="urn:microsoft.com/office/officeart/2005/8/layout/vList3"/>
    <dgm:cxn modelId="{119CA572-D022-4A7F-A129-E6EC3E50D42E}" type="presParOf" srcId="{B22850C2-E61F-4668-B9EF-939BDB5618FE}" destId="{2808A938-FAD7-47D4-98D2-D6D3514EFED5}" srcOrd="3" destOrd="0" presId="urn:microsoft.com/office/officeart/2005/8/layout/vList3"/>
    <dgm:cxn modelId="{1E608D00-8F74-4949-AC68-DCEA0D2AD200}" type="presParOf" srcId="{B22850C2-E61F-4668-B9EF-939BDB5618FE}" destId="{FC903859-6642-46C3-994E-F5D677293E03}" srcOrd="4" destOrd="0" presId="urn:microsoft.com/office/officeart/2005/8/layout/vList3"/>
    <dgm:cxn modelId="{5D1381DC-C7E0-4DEE-86A6-279BFAF5FA58}" type="presParOf" srcId="{FC903859-6642-46C3-994E-F5D677293E03}" destId="{AAEEE319-8145-4D28-8AC8-B3EFC9B0628A}" srcOrd="0" destOrd="0" presId="urn:microsoft.com/office/officeart/2005/8/layout/vList3"/>
    <dgm:cxn modelId="{CBB45E1C-9048-4B12-85D1-E62FBB3D9D17}" type="presParOf" srcId="{FC903859-6642-46C3-994E-F5D677293E03}" destId="{D9D907A4-2B31-43EE-B2C7-7944D506C12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AB794C-AC06-4811-BB26-4326C50C8507}">
      <dsp:nvSpPr>
        <dsp:cNvPr id="0" name=""/>
        <dsp:cNvSpPr/>
      </dsp:nvSpPr>
      <dsp:spPr>
        <a:xfrm>
          <a:off x="0" y="609956"/>
          <a:ext cx="7715304" cy="3276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8532E7-D3CA-4B39-A3E1-6941181DBF1D}">
      <dsp:nvSpPr>
        <dsp:cNvPr id="0" name=""/>
        <dsp:cNvSpPr/>
      </dsp:nvSpPr>
      <dsp:spPr>
        <a:xfrm>
          <a:off x="432843" y="69634"/>
          <a:ext cx="6575259" cy="722677"/>
        </a:xfrm>
        <a:prstGeom prst="round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4134" tIns="0" rIns="204134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Мониторинг  соблюдения международных договоров,  решений Высшего Евразийского экономического совета, Евразийской экономической комиссии </a:t>
          </a:r>
          <a:endParaRPr lang="ru-RU" sz="1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468121" y="104912"/>
        <a:ext cx="6504703" cy="652121"/>
      </dsp:txXfrm>
    </dsp:sp>
    <dsp:sp modelId="{23E961B8-5F19-45DB-B727-6F961CDB4715}">
      <dsp:nvSpPr>
        <dsp:cNvPr id="0" name=""/>
        <dsp:cNvSpPr/>
      </dsp:nvSpPr>
      <dsp:spPr>
        <a:xfrm>
          <a:off x="0" y="1451993"/>
          <a:ext cx="7715304" cy="3276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E86C11-6F5D-4245-91A7-96636F50BB83}">
      <dsp:nvSpPr>
        <dsp:cNvPr id="0" name=""/>
        <dsp:cNvSpPr/>
      </dsp:nvSpPr>
      <dsp:spPr>
        <a:xfrm>
          <a:off x="485554" y="1029592"/>
          <a:ext cx="6735336" cy="636116"/>
        </a:xfrm>
        <a:prstGeom prst="round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4134" tIns="0" rIns="204134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Подготовка проектов международных договоров и иных документов 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516607" y="1060645"/>
        <a:ext cx="6673230" cy="574010"/>
      </dsp:txXfrm>
    </dsp:sp>
    <dsp:sp modelId="{5ACD7F59-5EFA-41BC-BDBE-63B7116B1970}">
      <dsp:nvSpPr>
        <dsp:cNvPr id="0" name=""/>
        <dsp:cNvSpPr/>
      </dsp:nvSpPr>
      <dsp:spPr>
        <a:xfrm>
          <a:off x="0" y="2277183"/>
          <a:ext cx="7715304" cy="3276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ABFA96-D323-4941-885C-42887A23B5A5}">
      <dsp:nvSpPr>
        <dsp:cNvPr id="0" name=""/>
        <dsp:cNvSpPr/>
      </dsp:nvSpPr>
      <dsp:spPr>
        <a:xfrm>
          <a:off x="399868" y="1849793"/>
          <a:ext cx="6906701" cy="619269"/>
        </a:xfrm>
        <a:prstGeom prst="round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4134" tIns="0" rIns="204134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Подготовка предложений  по устранению барьеров для предпринимательства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430098" y="1880023"/>
        <a:ext cx="6846241" cy="558809"/>
      </dsp:txXfrm>
    </dsp:sp>
    <dsp:sp modelId="{0B13403B-3C52-4B46-8D4F-DC5B44EB95B9}">
      <dsp:nvSpPr>
        <dsp:cNvPr id="0" name=""/>
        <dsp:cNvSpPr/>
      </dsp:nvSpPr>
      <dsp:spPr>
        <a:xfrm>
          <a:off x="0" y="2866863"/>
          <a:ext cx="7715304" cy="3276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9BF476-31E3-4ED4-A9D0-24D253C80A88}">
      <dsp:nvSpPr>
        <dsp:cNvPr id="0" name=""/>
        <dsp:cNvSpPr/>
      </dsp:nvSpPr>
      <dsp:spPr>
        <a:xfrm>
          <a:off x="385765" y="2674983"/>
          <a:ext cx="7108904" cy="383760"/>
        </a:xfrm>
        <a:prstGeom prst="round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4134" tIns="0" rIns="204134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Защита нарушенных прав и законных интересов предпринимателей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404499" y="2693717"/>
        <a:ext cx="7071436" cy="346292"/>
      </dsp:txXfrm>
    </dsp:sp>
    <dsp:sp modelId="{38471D38-FC97-4016-B061-7ACEEFAF489C}">
      <dsp:nvSpPr>
        <dsp:cNvPr id="0" name=""/>
        <dsp:cNvSpPr/>
      </dsp:nvSpPr>
      <dsp:spPr>
        <a:xfrm>
          <a:off x="0" y="3697494"/>
          <a:ext cx="7715304" cy="3276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0E8360-8DE4-40ED-910B-A3C78DA4538C}">
      <dsp:nvSpPr>
        <dsp:cNvPr id="0" name=""/>
        <dsp:cNvSpPr/>
      </dsp:nvSpPr>
      <dsp:spPr>
        <a:xfrm>
          <a:off x="381997" y="3264663"/>
          <a:ext cx="7329501" cy="624711"/>
        </a:xfrm>
        <a:prstGeom prst="round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4134" tIns="0" rIns="204134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Анализ проектов и действующих международных договоров, решений Высшего Евразийского экономического совета, Евразийской экономической комиссии, а также нормативных правовых актов Сторон, затрагивающих интересы предпринимательства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412493" y="3295159"/>
        <a:ext cx="7268509" cy="563719"/>
      </dsp:txXfrm>
    </dsp:sp>
    <dsp:sp modelId="{89E863D5-FF30-43A3-BB52-8FD360399EBD}">
      <dsp:nvSpPr>
        <dsp:cNvPr id="0" name=""/>
        <dsp:cNvSpPr/>
      </dsp:nvSpPr>
      <dsp:spPr>
        <a:xfrm>
          <a:off x="0" y="4553975"/>
          <a:ext cx="7715304" cy="3276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24471E-05B5-462A-B344-403D4498DAE3}">
      <dsp:nvSpPr>
        <dsp:cNvPr id="0" name=""/>
        <dsp:cNvSpPr/>
      </dsp:nvSpPr>
      <dsp:spPr>
        <a:xfrm>
          <a:off x="324830" y="4110268"/>
          <a:ext cx="7346107" cy="650561"/>
        </a:xfrm>
        <a:prstGeom prst="round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4134" tIns="0" rIns="204134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Анализ практики Евразийской экономической комиссии, органов государственной власти и судов Сторон, подготовка предложений по  единообразному применению законодательства Таможенного союза и Единого экономического пространства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356588" y="4142026"/>
        <a:ext cx="7282591" cy="5870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4FFE83-4152-4B14-B2C8-040E89066492}">
      <dsp:nvSpPr>
        <dsp:cNvPr id="0" name=""/>
        <dsp:cNvSpPr/>
      </dsp:nvSpPr>
      <dsp:spPr>
        <a:xfrm rot="10800000">
          <a:off x="152385" y="0"/>
          <a:ext cx="8077189" cy="1553849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0737" tIns="53340" rIns="99568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latin typeface="Arial Black" pitchFamily="34" charset="0"/>
              <a:cs typeface="Aharoni" pitchFamily="2" charset="-79"/>
            </a:rPr>
            <a:t>1.Рассмотрение поправок к Соглашению о торговле услугами и инвестициях. 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latin typeface="Arial Black" pitchFamily="34" charset="0"/>
              <a:cs typeface="Aharoni" pitchFamily="2" charset="-79"/>
            </a:rPr>
            <a:t>2.Анализ факторов, препятствующих созданию общего рынка услуг, товаров и осуществлению инвестиций. 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latin typeface="Arial Black" pitchFamily="34" charset="0"/>
              <a:cs typeface="Aharoni" pitchFamily="2" charset="-79"/>
            </a:rPr>
            <a:t>3. Мониторинг соблюдения международных договоров, решений Высшего Евразийского экономического Совета, ЕЭК.</a:t>
          </a:r>
          <a:endParaRPr lang="ru-RU" sz="1400" kern="1200" dirty="0">
            <a:latin typeface="Arial Black" pitchFamily="34" charset="0"/>
            <a:cs typeface="Aharoni" pitchFamily="2" charset="-79"/>
          </a:endParaRPr>
        </a:p>
      </dsp:txBody>
      <dsp:txXfrm rot="10800000">
        <a:off x="540847" y="0"/>
        <a:ext cx="7688727" cy="1553849"/>
      </dsp:txXfrm>
    </dsp:sp>
    <dsp:sp modelId="{EACE87AD-4C76-4D75-86C4-62DB7787D734}">
      <dsp:nvSpPr>
        <dsp:cNvPr id="0" name=""/>
        <dsp:cNvSpPr/>
      </dsp:nvSpPr>
      <dsp:spPr>
        <a:xfrm>
          <a:off x="208096" y="303765"/>
          <a:ext cx="149769" cy="149769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476C9F7-5CD3-4EB1-A78A-0661B1DA26F2}">
      <dsp:nvSpPr>
        <dsp:cNvPr id="0" name=""/>
        <dsp:cNvSpPr/>
      </dsp:nvSpPr>
      <dsp:spPr>
        <a:xfrm rot="10800000">
          <a:off x="-1" y="1873410"/>
          <a:ext cx="8229603" cy="164497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0737" tIns="53340" rIns="99568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itchFamily="34" charset="0"/>
              <a:cs typeface="Arial" pitchFamily="34" charset="0"/>
            </a:rPr>
            <a:t>1.Разработка и (или) согласование проектов международных договоров. 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itchFamily="34" charset="0"/>
              <a:cs typeface="Arial" pitchFamily="34" charset="0"/>
            </a:rPr>
            <a:t>2. Предложения по устранению барьеров и иных ограничений взаимного доступа на рынок Сторон. 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itchFamily="34" charset="0"/>
              <a:cs typeface="Arial" pitchFamily="34" charset="0"/>
            </a:rPr>
            <a:t>3. С</a:t>
          </a:r>
          <a:r>
            <a:rPr lang="ru-RU" sz="1400" kern="1200" dirty="0" smtClean="0">
              <a:latin typeface="Arial Black" pitchFamily="34" charset="0"/>
            </a:rPr>
            <a:t>одействие предпринимателям Сторон в урегулировании споров до обращения в Суд </a:t>
          </a:r>
          <a:r>
            <a:rPr lang="ru-RU" sz="1400" kern="1200" dirty="0" err="1" smtClean="0">
              <a:latin typeface="Arial Black" pitchFamily="34" charset="0"/>
            </a:rPr>
            <a:t>ЕврАзЭС</a:t>
          </a:r>
          <a:r>
            <a:rPr lang="ru-RU" sz="1400" kern="1200" dirty="0" smtClean="0">
              <a:latin typeface="Arial Black" pitchFamily="34" charset="0"/>
            </a:rPr>
            <a:t>.</a:t>
          </a:r>
          <a:endParaRPr lang="ru-RU" sz="1400" kern="1200" dirty="0">
            <a:latin typeface="Arial Black" pitchFamily="34" charset="0"/>
            <a:cs typeface="Arial" pitchFamily="34" charset="0"/>
          </a:endParaRPr>
        </a:p>
      </dsp:txBody>
      <dsp:txXfrm rot="10800000">
        <a:off x="411241" y="1873410"/>
        <a:ext cx="7818361" cy="1644970"/>
      </dsp:txXfrm>
    </dsp:sp>
    <dsp:sp modelId="{23B5A47D-53DD-496E-9102-A26A3D82BFD7}">
      <dsp:nvSpPr>
        <dsp:cNvPr id="0" name=""/>
        <dsp:cNvSpPr/>
      </dsp:nvSpPr>
      <dsp:spPr>
        <a:xfrm>
          <a:off x="208096" y="2363936"/>
          <a:ext cx="149769" cy="149769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9D907A4-2B31-43EE-B2C7-7944D506C12D}">
      <dsp:nvSpPr>
        <dsp:cNvPr id="0" name=""/>
        <dsp:cNvSpPr/>
      </dsp:nvSpPr>
      <dsp:spPr>
        <a:xfrm rot="10800000">
          <a:off x="-1" y="3837943"/>
          <a:ext cx="8229603" cy="1629406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0737" tIns="53340" rIns="99568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itchFamily="34" charset="0"/>
              <a:cs typeface="Arial" pitchFamily="34" charset="0"/>
            </a:rPr>
            <a:t>1.Организация с</a:t>
          </a:r>
          <a:r>
            <a:rPr lang="ru-RU" sz="1400" kern="1200" dirty="0" smtClean="0">
              <a:latin typeface="Arial Black" pitchFamily="34" charset="0"/>
            </a:rPr>
            <a:t>отрудничества между бизнес-сообществом и ЕЭК.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itchFamily="34" charset="0"/>
            </a:rPr>
            <a:t>2. Предупреждение фактов неисполнения международных договоров, решений Высшего Евразийского экономического совета и Комиссии. </a:t>
          </a:r>
          <a:endParaRPr lang="ru-RU" sz="1400" kern="1200" dirty="0" smtClean="0">
            <a:latin typeface="Arial Black" pitchFamily="34" charset="0"/>
            <a:cs typeface="Arial" pitchFamily="34" charset="0"/>
          </a:endParaRPr>
        </a:p>
      </dsp:txBody>
      <dsp:txXfrm rot="10800000">
        <a:off x="407350" y="3837943"/>
        <a:ext cx="7822252" cy="1629406"/>
      </dsp:txXfrm>
    </dsp:sp>
    <dsp:sp modelId="{AAEEE319-8145-4D28-8AC8-B3EFC9B0628A}">
      <dsp:nvSpPr>
        <dsp:cNvPr id="0" name=""/>
        <dsp:cNvSpPr/>
      </dsp:nvSpPr>
      <dsp:spPr>
        <a:xfrm>
          <a:off x="208096" y="4217376"/>
          <a:ext cx="149769" cy="149769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A574A2-0AFF-3247-9F0E-DC91708C0F7B}" type="datetime1">
              <a:rPr lang="ru-RU" smtClean="0"/>
              <a:pPr/>
              <a:t>31.01.2013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CC0EE-8C11-AF43-85EC-5238C2661C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7307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95637B-6B52-2842-87D5-2E5C84496455}" type="datetime1">
              <a:rPr lang="ru-RU" smtClean="0"/>
              <a:pPr/>
              <a:t>31.01.2013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94B752-82CB-3842-9E7C-0B29134AE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476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20D77-6123-C843-8A0F-DB21ABF4AF6C}" type="datetime1">
              <a:rPr lang="ru-RU" smtClean="0"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717281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9771A-0DEA-EE4F-86D1-FCBDF71C8DCF}" type="datetime1">
              <a:rPr lang="ru-RU" smtClean="0"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077200" y="660400"/>
            <a:ext cx="609600" cy="381001"/>
          </a:xfrm>
          <a:prstGeom prst="rect">
            <a:avLst/>
          </a:prstGeom>
        </p:spPr>
        <p:txBody>
          <a:bodyPr/>
          <a:lstStyle/>
          <a:p>
            <a:fld id="{1E7D417E-0BF3-C440-BCB6-3BA684BB87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538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F420-61CA-724B-B3F8-182EBB608B02}" type="datetime1">
              <a:rPr lang="ru-RU" smtClean="0"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077200" y="660400"/>
            <a:ext cx="609600" cy="381001"/>
          </a:xfrm>
          <a:prstGeom prst="rect">
            <a:avLst/>
          </a:prstGeom>
        </p:spPr>
        <p:txBody>
          <a:bodyPr/>
          <a:lstStyle/>
          <a:p>
            <a:fld id="{1E7D417E-0BF3-C440-BCB6-3BA684BB87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374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E5EB6-E0B6-344A-A554-873914D59C37}" type="datetime1">
              <a:rPr lang="ru-RU" smtClean="0"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78994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46B1-19E5-2C46-B5C0-0F81573E1E21}" type="datetime1">
              <a:rPr lang="ru-RU" smtClean="0"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644101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10CC-58E9-6E4A-9004-ADC11585F41B}" type="datetime1">
              <a:rPr lang="ru-RU" smtClean="0"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168186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7762-DA06-0046-98BF-55D594EC7717}" type="datetime1">
              <a:rPr lang="ru-RU" smtClean="0"/>
              <a:t>31.01.2013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 userDrawn="1">
            <p:ph type="sldNum" sz="quarter" idx="12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769470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1ECDF-895C-264A-A851-354191DE2F3B}" type="datetime1">
              <a:rPr lang="ru-RU" smtClean="0"/>
              <a:t>31.01.2013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984590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60100-770C-AF4B-9391-A331961D0256}" type="datetime1">
              <a:rPr lang="ru-RU" smtClean="0"/>
              <a:t>31.01.2013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50602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1137B-9050-FA4C-B42C-EFEE301DDAAC}" type="datetime1">
              <a:rPr lang="ru-RU" smtClean="0"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600710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E2372-EFD5-8247-B237-ABBD72720D6B}" type="datetime1">
              <a:rPr lang="ru-RU" smtClean="0"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34400" y="888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006832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 descr="top_new3.pdf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8340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4638" y="223838"/>
            <a:ext cx="5932161" cy="2343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D123D-B109-BE48-9E66-CE56F107ABAB}" type="datetime1">
              <a:rPr lang="ru-RU" smtClean="0"/>
              <a:t>31.01.2013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BCB08D"/>
                </a:solidFill>
                <a:latin typeface="Times"/>
                <a:cs typeface="Times"/>
              </a:rPr>
              <a:t>|</a:t>
            </a:r>
            <a:r>
              <a:rPr lang="en-US" dirty="0" smtClean="0">
                <a:latin typeface="Times"/>
                <a:cs typeface="Times"/>
              </a:rPr>
              <a:t>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25849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1800" kern="1200">
          <a:solidFill>
            <a:srgbClr val="032953"/>
          </a:solidFill>
          <a:latin typeface="Times"/>
          <a:ea typeface="+mj-ea"/>
          <a:cs typeface="Time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Times"/>
          <a:ea typeface="+mn-ea"/>
          <a:cs typeface="Time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Times"/>
          <a:ea typeface="+mn-ea"/>
          <a:cs typeface="Time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Times"/>
          <a:ea typeface="+mn-ea"/>
          <a:cs typeface="Time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Times"/>
          <a:ea typeface="+mn-ea"/>
          <a:cs typeface="Time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Times"/>
          <a:ea typeface="+mn-ea"/>
          <a:cs typeface="Time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200_2000_last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32052" y="1223986"/>
            <a:ext cx="61595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2400" dirty="0" smtClean="0">
                <a:solidFill>
                  <a:schemeClr val="bg1"/>
                </a:solidFill>
                <a:latin typeface="Times"/>
                <a:cs typeface="Times"/>
              </a:rPr>
              <a:t>О целях, задачах и функциях Департамента развития предпринимательской деятельности и Консультативного комитета по вопросам предпринимательства Комиссии</a:t>
            </a:r>
          </a:p>
          <a:p>
            <a:endParaRPr lang="ru-RU" sz="2000" dirty="0" smtClean="0">
              <a:solidFill>
                <a:schemeClr val="bg1"/>
              </a:solidFill>
              <a:latin typeface="Times"/>
              <a:cs typeface="Times"/>
            </a:endParaRPr>
          </a:p>
          <a:p>
            <a:endParaRPr lang="ru-RU" sz="2000" dirty="0">
              <a:solidFill>
                <a:schemeClr val="bg1"/>
              </a:solidFill>
              <a:latin typeface="Times"/>
              <a:cs typeface="Times"/>
            </a:endParaRPr>
          </a:p>
          <a:p>
            <a:endParaRPr lang="ru-RU" sz="2000" dirty="0" smtClean="0">
              <a:solidFill>
                <a:schemeClr val="bg1"/>
              </a:solidFill>
              <a:latin typeface="Times"/>
              <a:cs typeface="Times"/>
            </a:endParaRPr>
          </a:p>
          <a:p>
            <a:endParaRPr lang="ru-RU" sz="2000" dirty="0">
              <a:solidFill>
                <a:schemeClr val="bg1"/>
              </a:solidFill>
              <a:latin typeface="Times"/>
              <a:cs typeface="Times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"/>
                <a:cs typeface="Times"/>
              </a:rPr>
              <a:t>Директор Департамента развития предпринимательской деятельности</a:t>
            </a:r>
            <a:br>
              <a:rPr lang="ru-RU" sz="2000" dirty="0" smtClean="0">
                <a:solidFill>
                  <a:schemeClr val="bg1"/>
                </a:solidFill>
                <a:latin typeface="Times"/>
                <a:cs typeface="Times"/>
              </a:rPr>
            </a:br>
            <a:r>
              <a:rPr lang="ru-RU" sz="2000" dirty="0" smtClean="0">
                <a:solidFill>
                  <a:schemeClr val="bg1"/>
                </a:solidFill>
                <a:latin typeface="Times"/>
                <a:cs typeface="Times"/>
              </a:rPr>
              <a:t>Евразийской экономической комиссии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"/>
                <a:cs typeface="Times"/>
              </a:rPr>
              <a:t>Акбердин Рустам Александрович</a:t>
            </a:r>
          </a:p>
          <a:p>
            <a:endParaRPr lang="ru-RU" sz="2000" dirty="0" smtClean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8613" y="3332255"/>
            <a:ext cx="2284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FF"/>
                </a:solidFill>
                <a:latin typeface="Times"/>
                <a:cs typeface="Times"/>
              </a:rPr>
              <a:t>г. Москва, </a:t>
            </a:r>
          </a:p>
          <a:p>
            <a:pPr algn="ctr"/>
            <a:r>
              <a:rPr lang="ru-RU" dirty="0">
                <a:solidFill>
                  <a:srgbClr val="FFFFFF"/>
                </a:solidFill>
                <a:latin typeface="Times"/>
                <a:cs typeface="Times"/>
              </a:rPr>
              <a:t>1</a:t>
            </a:r>
            <a:r>
              <a:rPr lang="ru-RU" dirty="0" smtClean="0">
                <a:solidFill>
                  <a:srgbClr val="FFFFFF"/>
                </a:solidFill>
                <a:latin typeface="Times"/>
                <a:cs typeface="Times"/>
              </a:rPr>
              <a:t> февраля 2013 г.</a:t>
            </a:r>
            <a:endParaRPr lang="ru-RU" dirty="0">
              <a:solidFill>
                <a:srgbClr val="FFFFFF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12116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Схема 26"/>
          <p:cNvGraphicFramePr/>
          <p:nvPr>
            <p:extLst>
              <p:ext uri="{D42A27DB-BD31-4B8C-83A1-F6EECF244321}">
                <p14:modId xmlns:p14="http://schemas.microsoft.com/office/powerpoint/2010/main" val="2690645619"/>
              </p:ext>
            </p:extLst>
          </p:nvPr>
        </p:nvGraphicFramePr>
        <p:xfrm>
          <a:off x="790786" y="1296566"/>
          <a:ext cx="7715304" cy="4960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057400" y="57835"/>
            <a:ext cx="63341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ru-RU" b="1" kern="0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Times New Roman" pitchFamily="18" charset="0"/>
              </a:rPr>
              <a:t>Функции, направленные на защиту и развитие предпринимательства</a:t>
            </a:r>
            <a:endParaRPr lang="ru-RU" b="1" kern="0" dirty="0">
              <a:ln w="1905"/>
              <a:solidFill>
                <a:schemeClr val="tx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Times New Roman" pitchFamily="18" charset="0"/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BCB08D"/>
                </a:solidFill>
                <a:latin typeface="Times"/>
                <a:cs typeface="Times"/>
              </a:rPr>
              <a:t>|</a:t>
            </a:r>
            <a:r>
              <a:rPr lang="en-US" dirty="0" smtClean="0">
                <a:latin typeface="Times"/>
                <a:cs typeface="Times"/>
              </a:rPr>
              <a:t>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2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7769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9686669"/>
              </p:ext>
            </p:extLst>
          </p:nvPr>
        </p:nvGraphicFramePr>
        <p:xfrm>
          <a:off x="419100" y="1009651"/>
          <a:ext cx="8229600" cy="5467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3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326013" y="223838"/>
            <a:ext cx="5932161" cy="234394"/>
          </a:xfrm>
          <a:prstGeom prst="roundRect">
            <a:avLst/>
          </a:prstGeom>
          <a:solidFill>
            <a:schemeClr val="bg1">
              <a:alpha val="99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Отдел развития предпринимательства</a:t>
            </a:r>
          </a:p>
        </p:txBody>
      </p:sp>
      <p:sp>
        <p:nvSpPr>
          <p:cNvPr id="7" name="Номер слайда 5"/>
          <p:cNvSpPr txBox="1">
            <a:spLocks/>
          </p:cNvSpPr>
          <p:nvPr/>
        </p:nvSpPr>
        <p:spPr>
          <a:xfrm>
            <a:off x="8585200" y="330198"/>
            <a:ext cx="609600" cy="381001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457200" rtl="0" eaLnBrk="1" latinLnBrk="0" hangingPunct="1">
              <a:defRPr sz="1800" kern="1200">
                <a:solidFill>
                  <a:srgbClr val="032953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solidFill>
                  <a:srgbClr val="BCB08D"/>
                </a:solidFill>
                <a:latin typeface="Times"/>
                <a:cs typeface="Times"/>
              </a:rPr>
              <a:t>|</a:t>
            </a:r>
            <a:r>
              <a:rPr lang="en-US" smtClean="0">
                <a:latin typeface="Times"/>
                <a:cs typeface="Times"/>
              </a:rPr>
              <a:t>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3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66911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solidFill>
                  <a:prstClr val="black"/>
                </a:solidFill>
                <a:latin typeface="Times"/>
                <a:cs typeface="Times"/>
              </a:rPr>
              <a:pPr/>
              <a:t>4</a:t>
            </a:fld>
            <a:endParaRPr lang="ru-RU" dirty="0">
              <a:solidFill>
                <a:prstClr val="black"/>
              </a:solidFill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0701" y="72964"/>
            <a:ext cx="68802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Отдел адвокатирования </a:t>
            </a:r>
          </a:p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предпринимательской деятельности*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4376833"/>
            <a:ext cx="1897054" cy="1529011"/>
          </a:xfrm>
          <a:prstGeom prst="rect">
            <a:avLst/>
          </a:prstGeom>
        </p:spPr>
      </p:pic>
      <p:sp>
        <p:nvSpPr>
          <p:cNvPr id="32" name="Скругленный прямоугольник 31"/>
          <p:cNvSpPr/>
          <p:nvPr/>
        </p:nvSpPr>
        <p:spPr>
          <a:xfrm>
            <a:off x="504826" y="895149"/>
            <a:ext cx="8166100" cy="2943425"/>
          </a:xfrm>
          <a:prstGeom prst="roundRect">
            <a:avLst/>
          </a:prstGeom>
          <a:solidFill>
            <a:schemeClr val="accent5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2000" b="1" kern="0" dirty="0" smtClean="0">
                <a:solidFill>
                  <a:prstClr val="white"/>
                </a:solidFill>
                <a:latin typeface="Arial"/>
              </a:rPr>
              <a:t>Направления деятельности отдела:</a:t>
            </a:r>
            <a:endParaRPr lang="ru-RU" sz="2000" b="1" kern="0" dirty="0">
              <a:solidFill>
                <a:prstClr val="white"/>
              </a:solidFill>
              <a:latin typeface="Arial"/>
            </a:endParaRPr>
          </a:p>
          <a:p>
            <a:pPr indent="-228600" algn="just">
              <a:spcAft>
                <a:spcPts val="600"/>
              </a:spcAft>
              <a:buFont typeface="+mj-lt"/>
              <a:buAutoNum type="arabicPeriod"/>
            </a:pPr>
            <a:r>
              <a:rPr lang="ru-RU" sz="1400" b="1" kern="0" dirty="0">
                <a:solidFill>
                  <a:prstClr val="white"/>
                </a:solidFill>
                <a:latin typeface="Arial"/>
              </a:rPr>
              <a:t>Подготовка предложений для Коллегии ЕЭК, направленных на устранение </a:t>
            </a:r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административных барьеров </a:t>
            </a:r>
            <a:r>
              <a:rPr lang="ru-RU" sz="1400" b="1" kern="0" dirty="0">
                <a:solidFill>
                  <a:prstClr val="white"/>
                </a:solidFill>
                <a:latin typeface="Arial"/>
              </a:rPr>
              <a:t>и иных ограничений для развития предпринимательства на территории  </a:t>
            </a:r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ТС и ЕЭП.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  <a:p>
            <a:pPr indent="-228600" algn="just">
              <a:spcAft>
                <a:spcPts val="600"/>
              </a:spcAft>
              <a:buFont typeface="+mj-lt"/>
              <a:buAutoNum type="arabicPeriod"/>
            </a:pPr>
            <a:r>
              <a:rPr lang="ru-RU" sz="1400" b="1" kern="0" dirty="0">
                <a:solidFill>
                  <a:prstClr val="white"/>
                </a:solidFill>
                <a:latin typeface="Arial"/>
              </a:rPr>
              <a:t>Осуществление экспертизы проектов </a:t>
            </a:r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международных и наднациональных НПА на предмет </a:t>
            </a:r>
            <a:r>
              <a:rPr lang="ru-RU" sz="1400" b="1" kern="0" dirty="0">
                <a:solidFill>
                  <a:prstClr val="white"/>
                </a:solidFill>
                <a:latin typeface="Arial"/>
              </a:rPr>
              <a:t>выявления </a:t>
            </a:r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необоснованных барьеров </a:t>
            </a:r>
            <a:r>
              <a:rPr lang="ru-RU" sz="1400" b="1" kern="0" dirty="0">
                <a:solidFill>
                  <a:prstClr val="white"/>
                </a:solidFill>
                <a:latin typeface="Arial"/>
              </a:rPr>
              <a:t>и иных ограничений для </a:t>
            </a:r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ведения предпринимательской деятельности на территории ТС и ЕЭП.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  <a:p>
            <a:pPr indent="-228600" algn="just">
              <a:spcAft>
                <a:spcPts val="600"/>
              </a:spcAft>
              <a:buFont typeface="+mj-lt"/>
              <a:buAutoNum type="arabicPeriod"/>
            </a:pPr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Анализ </a:t>
            </a:r>
            <a:r>
              <a:rPr lang="ru-RU" sz="1400" b="1" kern="0" dirty="0">
                <a:solidFill>
                  <a:prstClr val="white"/>
                </a:solidFill>
                <a:latin typeface="Arial"/>
              </a:rPr>
              <a:t>правоприменительной практики ЕЭК, органов государственной власти и судов </a:t>
            </a:r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Сторон.</a:t>
            </a:r>
            <a:endParaRPr lang="ru-RU" sz="1400" b="1" kern="0" dirty="0">
              <a:solidFill>
                <a:prstClr val="white"/>
              </a:solidFill>
              <a:latin typeface="Arial"/>
            </a:endParaRPr>
          </a:p>
          <a:p>
            <a:pPr indent="-228600" algn="just">
              <a:spcAft>
                <a:spcPts val="600"/>
              </a:spcAft>
              <a:buFont typeface="+mj-lt"/>
              <a:buAutoNum type="arabicPeriod"/>
            </a:pPr>
            <a:r>
              <a:rPr lang="ru-RU" sz="1400" b="1" kern="0" dirty="0">
                <a:solidFill>
                  <a:prstClr val="white"/>
                </a:solidFill>
                <a:latin typeface="Arial"/>
              </a:rPr>
              <a:t>Рассмотрение обращений </a:t>
            </a:r>
            <a:r>
              <a:rPr lang="ru-RU" sz="1400" b="1" kern="0" dirty="0" smtClean="0">
                <a:solidFill>
                  <a:prstClr val="white"/>
                </a:solidFill>
                <a:latin typeface="Arial"/>
              </a:rPr>
              <a:t>субъектов </a:t>
            </a:r>
            <a:r>
              <a:rPr lang="ru-RU" sz="1400" b="1" kern="0" dirty="0">
                <a:solidFill>
                  <a:prstClr val="white"/>
                </a:solidFill>
                <a:latin typeface="Arial"/>
              </a:rPr>
              <a:t>предпринимательской деятельности, поступающих в ЕЭК.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216151" y="4283547"/>
            <a:ext cx="4746624" cy="1731930"/>
          </a:xfrm>
          <a:prstGeom prst="roundRect">
            <a:avLst/>
          </a:prstGeom>
          <a:solidFill>
            <a:schemeClr val="accent3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200" b="1" kern="0" dirty="0">
                <a:solidFill>
                  <a:prstClr val="black"/>
                </a:solidFill>
                <a:latin typeface="Arial"/>
              </a:rPr>
              <a:t>Первые итоги работы </a:t>
            </a:r>
            <a:r>
              <a:rPr lang="ru-RU" sz="1200" b="1" kern="0" dirty="0" smtClean="0">
                <a:solidFill>
                  <a:prstClr val="black"/>
                </a:solidFill>
                <a:latin typeface="Arial"/>
              </a:rPr>
              <a:t>отдела</a:t>
            </a:r>
            <a:r>
              <a:rPr lang="en-US" sz="1200" b="1" kern="0" dirty="0" smtClean="0">
                <a:solidFill>
                  <a:prstClr val="black"/>
                </a:solidFill>
                <a:latin typeface="Arial"/>
              </a:rPr>
              <a:t> </a:t>
            </a:r>
            <a:r>
              <a:rPr lang="ru-RU" sz="1200" b="1" kern="0" dirty="0" smtClean="0">
                <a:solidFill>
                  <a:prstClr val="black"/>
                </a:solidFill>
                <a:latin typeface="Arial"/>
              </a:rPr>
              <a:t/>
            </a:r>
            <a:br>
              <a:rPr lang="ru-RU" sz="1200" b="1" kern="0" dirty="0" smtClean="0">
                <a:solidFill>
                  <a:prstClr val="black"/>
                </a:solidFill>
                <a:latin typeface="Arial"/>
              </a:rPr>
            </a:br>
            <a:r>
              <a:rPr lang="ru-RU" sz="1200" b="1" kern="0" dirty="0" smtClean="0">
                <a:solidFill>
                  <a:prstClr val="black"/>
                </a:solidFill>
                <a:latin typeface="Arial"/>
              </a:rPr>
              <a:t>с октября 2012 г. по января 2013 г.</a:t>
            </a:r>
            <a:endParaRPr lang="ru-RU" sz="1200" b="1" kern="0" dirty="0">
              <a:solidFill>
                <a:prstClr val="black"/>
              </a:solidFill>
              <a:latin typeface="Arial"/>
            </a:endParaRPr>
          </a:p>
          <a:p>
            <a:pPr algn="just">
              <a:spcAft>
                <a:spcPts val="600"/>
              </a:spcAft>
            </a:pPr>
            <a:r>
              <a:rPr lang="ru-RU" sz="1200" b="1" kern="0" dirty="0" smtClean="0">
                <a:solidFill>
                  <a:prstClr val="black"/>
                </a:solidFill>
                <a:latin typeface="Arial"/>
              </a:rPr>
              <a:t>1</a:t>
            </a:r>
            <a:r>
              <a:rPr lang="ru-RU" sz="1200" kern="0" dirty="0" smtClean="0">
                <a:solidFill>
                  <a:prstClr val="black"/>
                </a:solidFill>
                <a:latin typeface="Arial"/>
              </a:rPr>
              <a:t>. Отделом было проведено </a:t>
            </a:r>
            <a:r>
              <a:rPr lang="ru-RU" sz="1200" b="1" kern="0" dirty="0" smtClean="0">
                <a:solidFill>
                  <a:prstClr val="black"/>
                </a:solidFill>
                <a:latin typeface="Arial"/>
              </a:rPr>
              <a:t>более 190 экспертиз </a:t>
            </a:r>
            <a:r>
              <a:rPr lang="ru-RU" sz="1200" kern="0" dirty="0" smtClean="0">
                <a:solidFill>
                  <a:prstClr val="black"/>
                </a:solidFill>
                <a:latin typeface="Arial"/>
              </a:rPr>
              <a:t>проектов правовых актов ЕЭК.</a:t>
            </a:r>
          </a:p>
          <a:p>
            <a:pPr algn="just">
              <a:spcAft>
                <a:spcPts val="600"/>
              </a:spcAft>
            </a:pPr>
            <a:r>
              <a:rPr lang="ru-RU" sz="1200" b="1" kern="0" dirty="0" smtClean="0">
                <a:solidFill>
                  <a:prstClr val="black"/>
                </a:solidFill>
                <a:latin typeface="Arial"/>
              </a:rPr>
              <a:t>2</a:t>
            </a:r>
            <a:r>
              <a:rPr lang="ru-RU" sz="1200" kern="0" dirty="0" smtClean="0">
                <a:solidFill>
                  <a:prstClr val="black"/>
                </a:solidFill>
                <a:latin typeface="Arial"/>
              </a:rPr>
              <a:t>. </a:t>
            </a:r>
            <a:r>
              <a:rPr lang="ru-RU" sz="1200" b="1" kern="0" dirty="0" smtClean="0">
                <a:solidFill>
                  <a:prstClr val="black"/>
                </a:solidFill>
                <a:latin typeface="Arial"/>
              </a:rPr>
              <a:t>Внесено более содержательных 160 предложений </a:t>
            </a:r>
            <a:r>
              <a:rPr lang="ru-RU" sz="1200" kern="0" dirty="0" smtClean="0">
                <a:solidFill>
                  <a:prstClr val="black"/>
                </a:solidFill>
                <a:latin typeface="Arial"/>
              </a:rPr>
              <a:t>по устранению, недопущению и минимизации </a:t>
            </a:r>
            <a:r>
              <a:rPr lang="ru-RU" sz="1200" kern="0" dirty="0" err="1" smtClean="0">
                <a:solidFill>
                  <a:prstClr val="black"/>
                </a:solidFill>
                <a:latin typeface="Arial"/>
              </a:rPr>
              <a:t>адмбарьеров</a:t>
            </a:r>
            <a:r>
              <a:rPr lang="ru-RU" sz="1200" kern="0" dirty="0" smtClean="0">
                <a:solidFill>
                  <a:prstClr val="black"/>
                </a:solidFill>
                <a:latin typeface="Arial"/>
              </a:rPr>
              <a:t>, иных ограничений взаимного доступа на рынок Сторон, изложенных в </a:t>
            </a:r>
            <a:r>
              <a:rPr lang="ru-RU" sz="1200" b="1" kern="0" dirty="0" smtClean="0">
                <a:solidFill>
                  <a:prstClr val="black"/>
                </a:solidFill>
                <a:latin typeface="Arial"/>
              </a:rPr>
              <a:t>51 заключении</a:t>
            </a:r>
            <a:endParaRPr lang="ru-RU" sz="1200" b="1" kern="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3586162" y="3838575"/>
            <a:ext cx="1981200" cy="42808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" y="4376833"/>
            <a:ext cx="1924050" cy="168940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52425" y="6454168"/>
            <a:ext cx="863122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000" b="1" dirty="0">
                <a:solidFill>
                  <a:srgbClr val="FF0000"/>
                </a:solidFill>
              </a:rPr>
              <a:t>* Отдел адвокатирования </a:t>
            </a:r>
            <a:r>
              <a:rPr lang="ru-RU" sz="1000" b="1" dirty="0" smtClean="0">
                <a:solidFill>
                  <a:srgbClr val="FF0000"/>
                </a:solidFill>
              </a:rPr>
              <a:t>предпринимательской деятельности сформирован и начал функционировать с октября 2012 года.  </a:t>
            </a:r>
            <a:endParaRPr lang="ru-RU" sz="1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63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BCB08D"/>
                </a:solidFill>
                <a:latin typeface="Times"/>
                <a:cs typeface="Times"/>
              </a:rPr>
              <a:t>|</a:t>
            </a:r>
            <a:r>
              <a:rPr lang="en-US" dirty="0" smtClean="0">
                <a:latin typeface="Times"/>
                <a:cs typeface="Times"/>
              </a:rPr>
              <a:t>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5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85850" y="43934"/>
            <a:ext cx="76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Схема взаимодействия Евразийской экономической комиссии </a:t>
            </a:r>
            <a:endParaRPr lang="ru-RU" b="1" dirty="0"/>
          </a:p>
          <a:p>
            <a:pPr algn="ctr"/>
            <a:r>
              <a:rPr lang="ru-RU" b="1" dirty="0"/>
              <a:t>и </a:t>
            </a:r>
            <a:r>
              <a:rPr lang="ru-RU" b="1" dirty="0" smtClean="0"/>
              <a:t>Бизнес-сообщества Таможенного союза</a:t>
            </a:r>
            <a:endParaRPr lang="ru-RU" b="1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568991" y="2461614"/>
            <a:ext cx="8124825" cy="3943373"/>
            <a:chOff x="652320" y="3164331"/>
            <a:chExt cx="5960160" cy="3227498"/>
          </a:xfrm>
        </p:grpSpPr>
        <p:sp>
          <p:nvSpPr>
            <p:cNvPr id="7" name="AutoShape 4" descr="Светлый диагональный 2"/>
            <p:cNvSpPr>
              <a:spLocks noChangeArrowheads="1"/>
            </p:cNvSpPr>
            <p:nvPr/>
          </p:nvSpPr>
          <p:spPr bwMode="auto">
            <a:xfrm>
              <a:off x="2360112" y="5569353"/>
              <a:ext cx="2246556" cy="822476"/>
            </a:xfrm>
            <a:prstGeom prst="roundRect">
              <a:avLst>
                <a:gd name="adj" fmla="val 16667"/>
              </a:avLst>
            </a:prstGeom>
            <a:solidFill>
              <a:srgbClr val="00206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600" b="1" dirty="0" smtClean="0">
                  <a:solidFill>
                    <a:schemeClr val="bg1"/>
                  </a:solidFill>
                </a:rPr>
                <a:t>Консультативный Совет </a:t>
              </a:r>
              <a:br>
                <a:rPr lang="ru-RU" sz="1600" b="1" dirty="0" smtClean="0">
                  <a:solidFill>
                    <a:schemeClr val="bg1"/>
                  </a:solidFill>
                </a:rPr>
              </a:br>
              <a:r>
                <a:rPr lang="ru-RU" sz="1600" b="1" dirty="0" smtClean="0">
                  <a:solidFill>
                    <a:schemeClr val="bg1"/>
                  </a:solidFill>
                </a:rPr>
                <a:t>ЕЭК </a:t>
              </a:r>
              <a:br>
                <a:rPr lang="ru-RU" sz="1600" b="1" dirty="0" smtClean="0">
                  <a:solidFill>
                    <a:schemeClr val="bg1"/>
                  </a:solidFill>
                </a:rPr>
              </a:br>
              <a:r>
                <a:rPr lang="ru-RU" sz="1600" b="1" dirty="0" smtClean="0">
                  <a:solidFill>
                    <a:schemeClr val="bg1"/>
                  </a:solidFill>
                </a:rPr>
                <a:t>и Бизнес-диалога Россия-Беларусь-Казахстан</a:t>
              </a:r>
              <a:endParaRPr lang="ru-RU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AutoShape 9"/>
            <p:cNvSpPr>
              <a:spLocks noChangeArrowheads="1"/>
            </p:cNvSpPr>
            <p:nvPr/>
          </p:nvSpPr>
          <p:spPr bwMode="auto">
            <a:xfrm>
              <a:off x="4694400" y="4008707"/>
              <a:ext cx="1890720" cy="701653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dirty="0"/>
                <a:t>Бизнес-сообщества Республики </a:t>
              </a:r>
              <a:r>
                <a:rPr lang="ru-RU" sz="1400" b="1" dirty="0" smtClean="0"/>
                <a:t>Казахстан</a:t>
              </a:r>
              <a:endParaRPr lang="ru-RU" sz="1400" b="1" dirty="0"/>
            </a:p>
          </p:txBody>
        </p:sp>
        <p:sp>
          <p:nvSpPr>
            <p:cNvPr id="17" name="AutoShape 13"/>
            <p:cNvSpPr>
              <a:spLocks noChangeArrowheads="1"/>
            </p:cNvSpPr>
            <p:nvPr/>
          </p:nvSpPr>
          <p:spPr bwMode="auto">
            <a:xfrm>
              <a:off x="4717440" y="4821930"/>
              <a:ext cx="1895040" cy="732809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dirty="0"/>
                <a:t>Бизнес-сообщества </a:t>
              </a:r>
              <a:r>
                <a:rPr lang="ru-RU" sz="1400" b="1" dirty="0" smtClean="0"/>
                <a:t>Российской Федерации</a:t>
              </a:r>
              <a:endParaRPr lang="ru-RU" sz="1400" b="1" dirty="0"/>
            </a:p>
          </p:txBody>
        </p:sp>
        <p:sp>
          <p:nvSpPr>
            <p:cNvPr id="19" name="AutoShape 28"/>
            <p:cNvSpPr>
              <a:spLocks noChangeArrowheads="1"/>
            </p:cNvSpPr>
            <p:nvPr/>
          </p:nvSpPr>
          <p:spPr bwMode="auto">
            <a:xfrm>
              <a:off x="652320" y="3164331"/>
              <a:ext cx="1566720" cy="2390407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dirty="0" smtClean="0"/>
                <a:t>Евразийска</a:t>
              </a:r>
              <a:r>
                <a:rPr lang="ru-RU" sz="1400" b="1" dirty="0"/>
                <a:t>я</a:t>
              </a:r>
              <a:r>
                <a:rPr lang="ru-RU" sz="1400" b="1" dirty="0" smtClean="0"/>
                <a:t> </a:t>
              </a:r>
              <a:endParaRPr lang="ru-RU" sz="1400" b="1" dirty="0"/>
            </a:p>
            <a:p>
              <a:pPr algn="ctr" defTabSz="914257"/>
              <a:r>
                <a:rPr lang="ru-RU" sz="1400" b="1" dirty="0" smtClean="0"/>
                <a:t>экономическая </a:t>
              </a:r>
              <a:endParaRPr lang="ru-RU" sz="1400" b="1" dirty="0"/>
            </a:p>
            <a:p>
              <a:pPr algn="ctr" defTabSz="914257"/>
              <a:r>
                <a:rPr lang="ru-RU" sz="1400" b="1" dirty="0" smtClean="0"/>
                <a:t>комиссия</a:t>
              </a:r>
              <a:endParaRPr lang="ru-RU" sz="1400" b="1" dirty="0"/>
            </a:p>
          </p:txBody>
        </p:sp>
      </p:grp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6132418" y="2480069"/>
            <a:ext cx="2515512" cy="892024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lIns="91429" tIns="45714" rIns="91429" bIns="45714" anchor="ctr"/>
          <a:lstStyle/>
          <a:p>
            <a:pPr algn="ctr" defTabSz="914257"/>
            <a:r>
              <a:rPr lang="ru-RU" sz="1400" b="1" dirty="0" smtClean="0"/>
              <a:t>Бизнес-сообщества Республики Беларусь</a:t>
            </a:r>
            <a:endParaRPr lang="ru-RU" sz="1400" b="1" dirty="0"/>
          </a:p>
        </p:txBody>
      </p:sp>
      <p:sp>
        <p:nvSpPr>
          <p:cNvPr id="23" name="AutoShape 4" descr="Светлый диагональный 2"/>
          <p:cNvSpPr>
            <a:spLocks noChangeArrowheads="1"/>
          </p:cNvSpPr>
          <p:nvPr/>
        </p:nvSpPr>
        <p:spPr bwMode="auto">
          <a:xfrm>
            <a:off x="2162574" y="1117997"/>
            <a:ext cx="4523964" cy="1035249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 defTabSz="914257"/>
            <a:r>
              <a:rPr lang="ru-RU" sz="1600" b="1" dirty="0" smtClean="0">
                <a:solidFill>
                  <a:schemeClr val="bg1"/>
                </a:solidFill>
              </a:rPr>
              <a:t>Консультативный комитет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ЕЭК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по вопросам предпринимательства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9" name="Двойная стрелка влево/вверх 8"/>
          <p:cNvSpPr/>
          <p:nvPr/>
        </p:nvSpPr>
        <p:spPr>
          <a:xfrm rot="5400000">
            <a:off x="1814402" y="5222214"/>
            <a:ext cx="868218" cy="1297044"/>
          </a:xfrm>
          <a:prstGeom prst="left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войная стрелка влево/вверх 23"/>
          <p:cNvSpPr/>
          <p:nvPr/>
        </p:nvSpPr>
        <p:spPr>
          <a:xfrm>
            <a:off x="5959515" y="5436627"/>
            <a:ext cx="1368146" cy="861437"/>
          </a:xfrm>
          <a:prstGeom prst="left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войная стрелка влево/вверх 24"/>
          <p:cNvSpPr/>
          <p:nvPr/>
        </p:nvSpPr>
        <p:spPr>
          <a:xfrm rot="10800000">
            <a:off x="1294145" y="1411877"/>
            <a:ext cx="868218" cy="1008263"/>
          </a:xfrm>
          <a:prstGeom prst="left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войная стрелка влево/вверх 25"/>
          <p:cNvSpPr/>
          <p:nvPr/>
        </p:nvSpPr>
        <p:spPr>
          <a:xfrm rot="16200000">
            <a:off x="6679836" y="1458353"/>
            <a:ext cx="1062137" cy="861437"/>
          </a:xfrm>
          <a:prstGeom prst="left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49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</a:t>
            </a:r>
            <a:r>
              <a:rPr lang="en-US" dirty="0" smtClean="0">
                <a:latin typeface="Times"/>
                <a:cs typeface="Times"/>
              </a:rPr>
              <a:t>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6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24049" y="34439"/>
            <a:ext cx="65849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Консультативный комитет </a:t>
            </a:r>
          </a:p>
          <a:p>
            <a:pPr algn="ctr"/>
            <a:r>
              <a:rPr lang="ru-RU" sz="2000" b="1" dirty="0" smtClean="0"/>
              <a:t>по </a:t>
            </a:r>
            <a:r>
              <a:rPr lang="ru-RU" sz="2000" b="1" dirty="0"/>
              <a:t>вопросам </a:t>
            </a:r>
            <a:r>
              <a:rPr lang="ru-RU" sz="2000" b="1" dirty="0" smtClean="0"/>
              <a:t>предпринимательства</a:t>
            </a:r>
            <a:endParaRPr lang="ru-RU" sz="2000" b="1" dirty="0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187" y="990602"/>
            <a:ext cx="2826789" cy="247649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6676" y="875439"/>
            <a:ext cx="605651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Возможности Консультативного комитета по вопросам предпринимательства при взаимодействии с бизнесом:</a:t>
            </a:r>
          </a:p>
          <a:p>
            <a:pPr indent="-285750" algn="just">
              <a:buFont typeface="Wingdings" pitchFamily="2" charset="2"/>
              <a:buChar char="ü"/>
            </a:pPr>
            <a:r>
              <a:rPr lang="ru-RU" sz="1600" b="1" dirty="0" smtClean="0"/>
              <a:t>Своевременное и оперативное обеспечение заинтересованных представителей бизнеса информацией о проектах международных и наднациональных решений и иных документов, рассматриваемых ЕЭК; </a:t>
            </a:r>
          </a:p>
          <a:p>
            <a:pPr indent="-285750" algn="just">
              <a:buFont typeface="Wingdings" pitchFamily="2" charset="2"/>
              <a:buChar char="ü"/>
            </a:pPr>
            <a:r>
              <a:rPr lang="ru-RU" sz="1600" b="1" dirty="0" smtClean="0"/>
              <a:t>Проработка замечаний </a:t>
            </a:r>
            <a:r>
              <a:rPr lang="ru-RU" sz="1600" b="1" dirty="0"/>
              <a:t>и предложений субъектов предпринимательской </a:t>
            </a:r>
            <a:r>
              <a:rPr lang="ru-RU" sz="1600" b="1" dirty="0" smtClean="0"/>
              <a:t>деятельности с заинтересованными структурными подразделениями ЕЭК; </a:t>
            </a:r>
          </a:p>
          <a:p>
            <a:pPr indent="-285750" algn="just">
              <a:buFont typeface="Wingdings" pitchFamily="2" charset="2"/>
              <a:buChar char="ü"/>
            </a:pPr>
            <a:r>
              <a:rPr lang="ru-RU" sz="1600" b="1" dirty="0"/>
              <a:t>Информирование </a:t>
            </a:r>
            <a:r>
              <a:rPr lang="ru-RU" sz="1600" b="1" dirty="0" smtClean="0"/>
              <a:t>Коллегии ЕЭК </a:t>
            </a:r>
            <a:r>
              <a:rPr lang="ru-RU" sz="1600" b="1" dirty="0"/>
              <a:t>об обоснованных замечаниях и предложениях субъектов предпринимательской деятельности, которые в ходе разработки и согласования проектов документов не были учтены, для их обсуждения на заседании Коллегии ЕЭК.</a:t>
            </a:r>
          </a:p>
          <a:p>
            <a:pPr indent="-285750" algn="just">
              <a:buFont typeface="Wingdings" pitchFamily="2" charset="2"/>
              <a:buChar char="ü"/>
            </a:pPr>
            <a:endParaRPr lang="ru-RU" sz="1600" b="1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3228975" y="4873018"/>
            <a:ext cx="581342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000" b="1" dirty="0" smtClean="0">
                <a:solidFill>
                  <a:srgbClr val="FF0000"/>
                </a:solidFill>
              </a:rPr>
              <a:t>Цель деятельности Комитета</a:t>
            </a:r>
            <a:endParaRPr lang="ru-RU" sz="1600" b="1" dirty="0" smtClean="0"/>
          </a:p>
          <a:p>
            <a:pPr algn="ctr">
              <a:spcAft>
                <a:spcPts val="1200"/>
              </a:spcAft>
            </a:pPr>
            <a:r>
              <a:rPr lang="ru-RU" b="1" dirty="0" smtClean="0"/>
              <a:t>Формирование </a:t>
            </a:r>
            <a:r>
              <a:rPr lang="ru-RU" b="1" dirty="0"/>
              <a:t>и реализация гармонизированной политики в сфере предпринимательства и инвестиционной деятельности на территории государств – </a:t>
            </a:r>
            <a:r>
              <a:rPr lang="ru-RU" b="1" dirty="0" smtClean="0"/>
              <a:t>членов ТС и ЕЭП.</a:t>
            </a:r>
            <a:endParaRPr lang="ru-RU" b="1" dirty="0"/>
          </a:p>
          <a:p>
            <a:pPr marL="285750" indent="-285750" algn="just">
              <a:buFont typeface="Wingdings" pitchFamily="2" charset="2"/>
              <a:buChar char="ü"/>
            </a:pPr>
            <a:endParaRPr lang="ru-RU" sz="1600" b="1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5" y="4667249"/>
            <a:ext cx="2775350" cy="19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5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</a:t>
            </a:r>
            <a:r>
              <a:rPr lang="en-US" dirty="0" smtClean="0">
                <a:latin typeface="Times"/>
                <a:cs typeface="Times"/>
              </a:rPr>
              <a:t>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7</a:t>
            </a:fld>
            <a:endParaRPr lang="ru-RU" dirty="0">
              <a:latin typeface="Times"/>
              <a:cs typeface="Time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425" y="1492250"/>
            <a:ext cx="4867275" cy="3298931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61925" y="4787384"/>
            <a:ext cx="88804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/>
              <a:t>Благодарю за внимание!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248830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4288</TotalTime>
  <Words>475</Words>
  <Application>Microsoft Office PowerPoint</Application>
  <PresentationFormat>Экран (4:3)</PresentationFormat>
  <Paragraphs>62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Отдел развития предпринимательства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Тюник Андрей Владимирович</dc:creator>
  <cp:lastModifiedBy>Галитдинов Ринат Анисович</cp:lastModifiedBy>
  <cp:revision>375</cp:revision>
  <cp:lastPrinted>2013-01-31T07:40:31Z</cp:lastPrinted>
  <dcterms:created xsi:type="dcterms:W3CDTF">2012-07-25T22:38:51Z</dcterms:created>
  <dcterms:modified xsi:type="dcterms:W3CDTF">2013-01-31T17:21:49Z</dcterms:modified>
</cp:coreProperties>
</file>