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8" r:id="rId2"/>
    <p:sldId id="300" r:id="rId3"/>
    <p:sldId id="321" r:id="rId4"/>
    <p:sldId id="296" r:id="rId5"/>
    <p:sldId id="340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9" r:id="rId14"/>
    <p:sldId id="370" r:id="rId15"/>
    <p:sldId id="371" r:id="rId16"/>
    <p:sldId id="373" r:id="rId17"/>
    <p:sldId id="367" r:id="rId18"/>
    <p:sldId id="366" r:id="rId19"/>
    <p:sldId id="357" r:id="rId20"/>
    <p:sldId id="339" r:id="rId21"/>
  </p:sldIdLst>
  <p:sldSz cx="9144000" cy="6858000" type="screen4x3"/>
  <p:notesSz cx="6797675" cy="9926638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615"/>
    <a:srgbClr val="001425"/>
    <a:srgbClr val="7E0E19"/>
    <a:srgbClr val="BCB08D"/>
    <a:srgbClr val="877849"/>
    <a:srgbClr val="032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67" autoAdjust="0"/>
    <p:restoredTop sz="86400" autoAdjust="0"/>
  </p:normalViewPr>
  <p:slideViewPr>
    <p:cSldViewPr snapToGrid="0" snapToObjects="1">
      <p:cViewPr>
        <p:scale>
          <a:sx n="110" d="100"/>
          <a:sy n="110" d="100"/>
        </p:scale>
        <p:origin x="-2088" y="-270"/>
      </p:cViewPr>
      <p:guideLst>
        <p:guide orient="horz" pos="572"/>
        <p:guide orient="horz" pos="1172"/>
        <p:guide orient="horz" pos="2056"/>
        <p:guide orient="horz" pos="2872"/>
        <p:guide pos="4369"/>
        <p:guide pos="5465"/>
        <p:guide pos="568"/>
        <p:guide pos="1560"/>
        <p:guide pos="1504"/>
        <p:guide pos="32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574A2-0AFF-3247-9F0E-DC91708C0F7B}" type="datetime1">
              <a:rPr lang="ru-RU" smtClean="0"/>
              <a:pPr/>
              <a:t>01.02.2013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CC0EE-8C11-AF43-85EC-5238C2661C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7307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5637B-6B52-2842-87D5-2E5C84496455}" type="datetime1">
              <a:rPr lang="ru-RU" smtClean="0"/>
              <a:pPr/>
              <a:t>01.02.2013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4B752-82CB-3842-9E7C-0B29134AE1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476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0D77-6123-C843-8A0F-DB21ABF4AF6C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17281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771A-0DEA-EE4F-86D1-FCBDF71C8DCF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60400"/>
            <a:ext cx="609600" cy="381001"/>
          </a:xfrm>
          <a:prstGeom prst="rect">
            <a:avLst/>
          </a:prstGeom>
        </p:spPr>
        <p:txBody>
          <a:bodyPr/>
          <a:lstStyle/>
          <a:p>
            <a:fld id="{1E7D417E-0BF3-C440-BCB6-3BA684BB8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153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F420-61CA-724B-B3F8-182EBB608B02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60400"/>
            <a:ext cx="609600" cy="381001"/>
          </a:xfrm>
          <a:prstGeom prst="rect">
            <a:avLst/>
          </a:prstGeom>
        </p:spPr>
        <p:txBody>
          <a:bodyPr/>
          <a:lstStyle/>
          <a:p>
            <a:fld id="{1E7D417E-0BF3-C440-BCB6-3BA684BB8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374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5EB6-E0B6-344A-A554-873914D59C37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8994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46B1-19E5-2C46-B5C0-0F81573E1E21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44101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10CC-58E9-6E4A-9004-ADC11585F41B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16818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7762-DA06-0046-98BF-55D594EC7717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6947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1ECDF-895C-264A-A851-354191DE2F3B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98459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60100-770C-AF4B-9391-A331961D0256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0602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137B-9050-FA4C-B42C-EFEE301DDAAC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0071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2372-EFD5-8247-B237-ABBD72720D6B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4400" y="888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0683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top_new3.pd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340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4638" y="223838"/>
            <a:ext cx="5932161" cy="234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D123D-B109-BE48-9E66-CE56F107ABAB}" type="datetime1">
              <a:rPr lang="ru-RU" smtClean="0"/>
              <a:t>01.02.2013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584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1800" kern="1200">
          <a:solidFill>
            <a:srgbClr val="032953"/>
          </a:solidFill>
          <a:latin typeface="Times"/>
          <a:ea typeface="+mj-ea"/>
          <a:cs typeface="Time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Times"/>
          <a:ea typeface="+mn-ea"/>
          <a:cs typeface="Time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imes"/>
          <a:ea typeface="+mn-ea"/>
          <a:cs typeface="Time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imes"/>
          <a:ea typeface="+mn-ea"/>
          <a:cs typeface="Time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imes"/>
          <a:ea typeface="+mn-ea"/>
          <a:cs typeface="Time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imes"/>
          <a:ea typeface="+mn-ea"/>
          <a:cs typeface="Time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200_2000_las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2052" y="1223986"/>
            <a:ext cx="61595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"/>
                <a:cs typeface="Times"/>
              </a:rPr>
              <a:t>Об </a:t>
            </a:r>
            <a:r>
              <a:rPr lang="ru-RU" sz="2800" dirty="0">
                <a:solidFill>
                  <a:schemeClr val="bg1"/>
                </a:solidFill>
                <a:latin typeface="Times"/>
                <a:cs typeface="Times"/>
              </a:rPr>
              <a:t>организации </a:t>
            </a:r>
            <a:r>
              <a:rPr lang="ru-RU" sz="2800" dirty="0" smtClean="0">
                <a:solidFill>
                  <a:schemeClr val="bg1"/>
                </a:solidFill>
                <a:latin typeface="Times"/>
                <a:cs typeface="Times"/>
              </a:rPr>
              <a:t>системы </a:t>
            </a:r>
          </a:p>
          <a:p>
            <a:pPr>
              <a:lnSpc>
                <a:spcPts val="36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"/>
                <a:cs typeface="Times"/>
              </a:rPr>
              <a:t>экспертной оценки </a:t>
            </a:r>
            <a:r>
              <a:rPr lang="ru-RU" sz="2800" dirty="0">
                <a:solidFill>
                  <a:schemeClr val="bg1"/>
                </a:solidFill>
                <a:latin typeface="Times"/>
                <a:cs typeface="Times"/>
              </a:rPr>
              <a:t>влияния проектов международных договоров и решений </a:t>
            </a:r>
            <a:r>
              <a:rPr lang="ru-RU" sz="2800" dirty="0" smtClean="0">
                <a:solidFill>
                  <a:schemeClr val="bg1"/>
                </a:solidFill>
                <a:latin typeface="Times"/>
                <a:cs typeface="Times"/>
              </a:rPr>
              <a:t>ЕЭК на </a:t>
            </a:r>
            <a:r>
              <a:rPr lang="ru-RU" sz="2800" dirty="0">
                <a:solidFill>
                  <a:schemeClr val="bg1"/>
                </a:solidFill>
                <a:latin typeface="Times"/>
                <a:cs typeface="Times"/>
              </a:rPr>
              <a:t>условия ведения предпринимательской </a:t>
            </a:r>
            <a:r>
              <a:rPr lang="ru-RU" sz="2800" dirty="0" smtClean="0">
                <a:solidFill>
                  <a:schemeClr val="bg1"/>
                </a:solidFill>
                <a:latin typeface="Times"/>
                <a:cs typeface="Times"/>
              </a:rPr>
              <a:t>деятельности</a:t>
            </a:r>
          </a:p>
          <a:p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  <a:p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  <a:p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Заместитель начальника отдела адвокатирования предпринимательства</a:t>
            </a:r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Департамента развития предпринимательской деятельности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Евразийской экономической комиссии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Юлегин Артём Александрович </a:t>
            </a:r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613" y="3332255"/>
            <a:ext cx="2284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Times"/>
                <a:cs typeface="Times"/>
              </a:rPr>
              <a:t>г. Москва, </a:t>
            </a:r>
          </a:p>
          <a:p>
            <a:pPr algn="ctr"/>
            <a:r>
              <a:rPr lang="ru-RU" dirty="0">
                <a:solidFill>
                  <a:srgbClr val="FFFFFF"/>
                </a:solidFill>
                <a:latin typeface="Times"/>
                <a:cs typeface="Times"/>
              </a:rPr>
              <a:t>1</a:t>
            </a:r>
            <a:r>
              <a:rPr lang="ru-RU" dirty="0" smtClean="0">
                <a:solidFill>
                  <a:srgbClr val="FFFFFF"/>
                </a:solidFill>
                <a:latin typeface="Times"/>
                <a:cs typeface="Times"/>
              </a:rPr>
              <a:t> февраля 2013 г.</a:t>
            </a:r>
            <a:endParaRPr lang="ru-RU" dirty="0">
              <a:solidFill>
                <a:srgbClr val="FFFFFF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94192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10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1175" y="34439"/>
            <a:ext cx="6848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Предлагаемая модель. </a:t>
            </a:r>
            <a:br>
              <a:rPr lang="ru-RU" sz="2000" b="1" dirty="0"/>
            </a:br>
            <a:r>
              <a:rPr lang="ru-RU" sz="2000" b="1" dirty="0"/>
              <a:t>Как мы предполагаем проводить ОРВ?</a:t>
            </a:r>
          </a:p>
        </p:txBody>
      </p:sp>
      <p:sp>
        <p:nvSpPr>
          <p:cNvPr id="42" name="Объект 2"/>
          <p:cNvSpPr txBox="1">
            <a:spLocks/>
          </p:cNvSpPr>
          <p:nvPr/>
        </p:nvSpPr>
        <p:spPr>
          <a:xfrm>
            <a:off x="76200" y="1019176"/>
            <a:ext cx="8966199" cy="981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imes"/>
                <a:ea typeface="+mn-ea"/>
                <a:cs typeface="Time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imes"/>
                <a:ea typeface="+mn-ea"/>
                <a:cs typeface="Time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"/>
                <a:ea typeface="+mn-ea"/>
                <a:cs typeface="Time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imes"/>
                <a:ea typeface="+mn-ea"/>
                <a:cs typeface="Time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imes"/>
                <a:ea typeface="+mn-ea"/>
                <a:cs typeface="Time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323394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u="sng" dirty="0" smtClean="0">
                <a:solidFill>
                  <a:srgbClr val="00B050"/>
                </a:solidFill>
              </a:rPr>
              <a:t>Сфера </a:t>
            </a:r>
            <a:r>
              <a:rPr lang="ru-RU" b="1" u="sng" dirty="0">
                <a:solidFill>
                  <a:srgbClr val="00B050"/>
                </a:solidFill>
              </a:rPr>
              <a:t>внедрения</a:t>
            </a:r>
            <a:r>
              <a:rPr lang="ru-RU" b="1" dirty="0">
                <a:solidFill>
                  <a:srgbClr val="00B050"/>
                </a:solidFill>
              </a:rPr>
              <a:t> – предлагается реализовать ОРВ проектов НПА по широкому кругу </a:t>
            </a:r>
            <a:r>
              <a:rPr lang="ru-RU" b="1" dirty="0" smtClean="0">
                <a:solidFill>
                  <a:srgbClr val="00B050"/>
                </a:solidFill>
              </a:rPr>
              <a:t>отраслей регулирования, </a:t>
            </a:r>
            <a:r>
              <a:rPr lang="ru-RU" b="1" dirty="0">
                <a:solidFill>
                  <a:srgbClr val="00B050"/>
                </a:solidFill>
              </a:rPr>
              <a:t>поскольку практически все </a:t>
            </a:r>
            <a:r>
              <a:rPr lang="ru-RU" b="1" dirty="0" smtClean="0">
                <a:solidFill>
                  <a:srgbClr val="00B050"/>
                </a:solidFill>
              </a:rPr>
              <a:t>НПА ЕЭК затрагивают </a:t>
            </a:r>
            <a:r>
              <a:rPr lang="ru-RU" b="1" dirty="0">
                <a:solidFill>
                  <a:srgbClr val="00B050"/>
                </a:solidFill>
              </a:rPr>
              <a:t>интересы субъектов предпринимательской </a:t>
            </a:r>
            <a:r>
              <a:rPr lang="ru-RU" b="1" dirty="0" smtClean="0">
                <a:solidFill>
                  <a:srgbClr val="00B050"/>
                </a:solidFill>
              </a:rPr>
              <a:t>деятельности.</a:t>
            </a:r>
          </a:p>
          <a:p>
            <a:pPr algn="ctr"/>
            <a:endParaRPr lang="ru-RU" b="1" dirty="0">
              <a:solidFill>
                <a:srgbClr val="00B050"/>
              </a:solidFill>
            </a:endParaRPr>
          </a:p>
          <a:p>
            <a:pPr algn="ctr"/>
            <a:r>
              <a:rPr lang="ru-RU" b="1" u="sng" dirty="0" smtClean="0">
                <a:solidFill>
                  <a:srgbClr val="00B050"/>
                </a:solidFill>
              </a:rPr>
              <a:t>Стадии </a:t>
            </a:r>
            <a:r>
              <a:rPr lang="ru-RU" b="1" u="sng" dirty="0">
                <a:solidFill>
                  <a:srgbClr val="00B050"/>
                </a:solidFill>
              </a:rPr>
              <a:t>проведения</a:t>
            </a:r>
            <a:r>
              <a:rPr lang="ru-RU" b="1" dirty="0">
                <a:solidFill>
                  <a:srgbClr val="00B050"/>
                </a:solidFill>
              </a:rPr>
              <a:t> – предлагается реализовать схему повсеместного проведения ОРВ проектов НПА их разработчиком на ранней стадии их </a:t>
            </a:r>
            <a:r>
              <a:rPr lang="ru-RU" b="1" dirty="0" smtClean="0">
                <a:solidFill>
                  <a:srgbClr val="00B050"/>
                </a:solidFill>
              </a:rPr>
              <a:t>подготовки.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48212" y="3212575"/>
            <a:ext cx="41481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М</a:t>
            </a:r>
            <a:r>
              <a:rPr lang="ru-RU" b="1" u="sng" dirty="0" smtClean="0">
                <a:solidFill>
                  <a:srgbClr val="FF0000"/>
                </a:solidFill>
              </a:rPr>
              <a:t>етодология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– полномасштабная ОРВ включает экономические (количественные) расчеты, но поскольку ЕЭК находится на начальном этапе внедрения ОРВ проектов НПА предлагается начать качественной оценки возможных последствий их реализации.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804119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accent6">
                    <a:lumMod val="75000"/>
                  </a:schemeClr>
                </a:solidFill>
              </a:rPr>
              <a:t>Наиболее близкой для организации ОРВ в ЕЭК представляется российская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модель при ее внедрении с </a:t>
            </a:r>
            <a:r>
              <a:rPr lang="ru-RU" sz="2200" b="1" dirty="0">
                <a:solidFill>
                  <a:schemeClr val="accent6">
                    <a:lumMod val="75000"/>
                  </a:schemeClr>
                </a:solidFill>
              </a:rPr>
              <a:t>рядом особенностей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2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        </a:t>
            </a:r>
            <a:r>
              <a:rPr lang="ru-RU" sz="2200" b="1" dirty="0" smtClean="0">
                <a:solidFill>
                  <a:srgbClr val="00B050"/>
                </a:solidFill>
              </a:rPr>
              <a:t>Сравнительные преимущества             </a:t>
            </a:r>
            <a:r>
              <a:rPr lang="ru-RU" sz="2200" b="1" dirty="0" smtClean="0">
                <a:solidFill>
                  <a:srgbClr val="FF0000"/>
                </a:solidFill>
              </a:rPr>
              <a:t>Сравнительный недостаток</a:t>
            </a:r>
            <a:endParaRPr lang="ru-RU" sz="2200" b="1" dirty="0">
              <a:solidFill>
                <a:srgbClr val="00B05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190500" y="2181225"/>
            <a:ext cx="8705850" cy="28575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4564061" y="2181225"/>
            <a:ext cx="47625" cy="4562475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Плюс 21"/>
          <p:cNvSpPr/>
          <p:nvPr/>
        </p:nvSpPr>
        <p:spPr>
          <a:xfrm>
            <a:off x="1838325" y="2244462"/>
            <a:ext cx="1047750" cy="1031350"/>
          </a:xfrm>
          <a:prstGeom prst="mathPlus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6391275" y="2181225"/>
            <a:ext cx="1152525" cy="1095375"/>
          </a:xfrm>
          <a:prstGeom prst="mathMin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11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27874" y="-22683"/>
            <a:ext cx="79161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+mj-lt"/>
                <a:cs typeface="Arial" pitchFamily="34" charset="0"/>
              </a:rPr>
              <a:t>Три направления проведения ОРВ. В каких </a:t>
            </a:r>
          </a:p>
          <a:p>
            <a:pPr algn="ctr"/>
            <a:r>
              <a:rPr lang="ru-RU" sz="2400" b="1" dirty="0" smtClean="0">
                <a:latin typeface="+mj-lt"/>
                <a:cs typeface="Arial" pitchFamily="34" charset="0"/>
              </a:rPr>
              <a:t>формах предлагается проводить ОРВ в ЕЭК?</a:t>
            </a:r>
            <a:endParaRPr lang="ru-RU" sz="2400" b="1" dirty="0">
              <a:latin typeface="+mj-lt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8975" y="2343150"/>
            <a:ext cx="2695575" cy="2400300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ОРВ «на ранней стадии» - проводится в отношении всех проектов актов ЕЭК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(</a:t>
            </a:r>
            <a:r>
              <a:rPr lang="ru-RU" sz="1400" b="1" dirty="0"/>
              <a:t>за </a:t>
            </a:r>
            <a:r>
              <a:rPr lang="ru-RU" sz="1400" b="1" dirty="0" smtClean="0"/>
              <a:t>исключением проектов НПА, </a:t>
            </a:r>
            <a:r>
              <a:rPr lang="ru-RU" sz="1400" b="1" dirty="0"/>
              <a:t>регулирующих внутренние вопросы организации </a:t>
            </a:r>
            <a:r>
              <a:rPr lang="ru-RU" sz="1400" b="1" dirty="0" smtClean="0"/>
              <a:t>деятельности ЕЭК) </a:t>
            </a:r>
          </a:p>
          <a:p>
            <a:pPr algn="ctr"/>
            <a:r>
              <a:rPr lang="ru-RU" sz="1400" b="1" dirty="0" smtClean="0"/>
              <a:t>их </a:t>
            </a:r>
            <a:r>
              <a:rPr lang="ru-RU" sz="1400" b="1" dirty="0"/>
              <a:t>разработчиком на этапе подготовки концепции проекта НПА.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80150" y="2343150"/>
            <a:ext cx="2695575" cy="4314824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ОРВ по итогам проведения публичных консультаций (ПК) – ПК проводятся в отношении ограниченного круга наиболее значимых проектов НПА, регулирующих правоотношения в ряде приоритетных сфер. </a:t>
            </a:r>
            <a:br>
              <a:rPr lang="ru-RU" sz="1400" b="1" dirty="0"/>
            </a:br>
            <a:r>
              <a:rPr lang="ru-RU" sz="1400" b="1" dirty="0"/>
              <a:t>Первоначально проведение ПК предлагается организовать на «дискуссионной площадке» Консультативного комитета по вопросам предпринимательства. </a:t>
            </a:r>
            <a:br>
              <a:rPr lang="ru-RU" sz="1400" b="1" dirty="0"/>
            </a:br>
            <a:endParaRPr lang="ru-RU" sz="1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5737" y="2333625"/>
            <a:ext cx="2695575" cy="4314824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«ОРВ – light-версия» - подготовка заключений о последствиях влияния проектов НПА на условия ведения предпринимательской деятельности. </a:t>
            </a:r>
            <a:br>
              <a:rPr lang="ru-RU" sz="1400" b="1" dirty="0"/>
            </a:br>
            <a:r>
              <a:rPr lang="ru-RU" sz="1400" b="1" dirty="0"/>
              <a:t>Мотивированное решение о необходимости подготовки заключения принимается директором Департамента развития предпринимательской деятельности и о нем уведомляется Департамент ЕЭК – ответственный разработчик проекта НПА. </a:t>
            </a:r>
            <a:br>
              <a:rPr lang="ru-RU" sz="1400" b="1" dirty="0"/>
            </a:br>
            <a:r>
              <a:rPr lang="ru-RU" sz="1400" b="1" dirty="0"/>
              <a:t>Заключение подписывается Членом Коллегии (Министром) по экономике и финансовой политике.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66826" y="981075"/>
            <a:ext cx="6638924" cy="714375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Направление проведения оценки регулирующего воздействия</a:t>
            </a:r>
            <a:endParaRPr lang="ru-RU" sz="2400" b="1" dirty="0"/>
          </a:p>
        </p:txBody>
      </p:sp>
      <p:cxnSp>
        <p:nvCxnSpPr>
          <p:cNvPr id="19" name="Прямая со стрелкой 18"/>
          <p:cNvCxnSpPr>
            <a:stCxn id="18" idx="2"/>
            <a:endCxn id="6" idx="0"/>
          </p:cNvCxnSpPr>
          <p:nvPr/>
        </p:nvCxnSpPr>
        <p:spPr>
          <a:xfrm flipH="1">
            <a:off x="4576763" y="1695450"/>
            <a:ext cx="9525" cy="647700"/>
          </a:xfrm>
          <a:prstGeom prst="straightConnector1">
            <a:avLst/>
          </a:prstGeom>
          <a:ln w="104775" cmpd="tri">
            <a:solidFill>
              <a:schemeClr val="accent2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5" idx="0"/>
          </p:cNvCxnSpPr>
          <p:nvPr/>
        </p:nvCxnSpPr>
        <p:spPr>
          <a:xfrm>
            <a:off x="7627937" y="1695450"/>
            <a:ext cx="1" cy="647700"/>
          </a:xfrm>
          <a:prstGeom prst="straightConnector1">
            <a:avLst/>
          </a:prstGeom>
          <a:ln w="104775" cmpd="tri">
            <a:solidFill>
              <a:schemeClr val="accent2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6" idx="0"/>
          </p:cNvCxnSpPr>
          <p:nvPr/>
        </p:nvCxnSpPr>
        <p:spPr>
          <a:xfrm>
            <a:off x="1533525" y="1695450"/>
            <a:ext cx="0" cy="638175"/>
          </a:xfrm>
          <a:prstGeom prst="straightConnector1">
            <a:avLst/>
          </a:prstGeom>
          <a:ln w="104775" cmpd="tri">
            <a:solidFill>
              <a:schemeClr val="accent2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70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4514" y="74281"/>
            <a:ext cx="73324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Проведение ОРВ на «ранней стадии». Какие ключевые позиции 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концепции регулирования изначально обозначает разработчик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?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8514272" y="177798"/>
            <a:ext cx="610677" cy="38100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>
                <a:solidFill>
                  <a:schemeClr val="tx1"/>
                </a:solidFill>
                <a:latin typeface="Times"/>
                <a:cs typeface="Times"/>
              </a:rPr>
              <a:pPr/>
              <a:t>12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12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62992" y="1417928"/>
            <a:ext cx="5979016" cy="336991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Цель (цели) наднационального регулирования</a:t>
            </a:r>
            <a:endParaRPr lang="ru-RU" sz="14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21078" y="2420903"/>
            <a:ext cx="6020930" cy="346375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Целевая группа – субъекты планируемого  регуляторного воздействия  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62992" y="1858436"/>
            <a:ext cx="5979016" cy="465825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Сфера регулирования – общественные экономические отношения, являющиеся предметом применения регуляторных мер </a:t>
            </a:r>
            <a:endParaRPr lang="ru-RU" sz="14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1075" y="2896041"/>
            <a:ext cx="6020933" cy="28868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Инструменты регулирования и их соразмерность для решения проблемы </a:t>
            </a:r>
            <a:endParaRPr lang="ru-RU" sz="14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21073" y="4114800"/>
            <a:ext cx="6020933" cy="519662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Механизм действия – причинно-следственная связь </a:t>
            </a:r>
          </a:p>
          <a:p>
            <a:pPr algn="ctr"/>
            <a:r>
              <a:rPr lang="ru-RU" sz="1400" b="1" dirty="0" smtClean="0"/>
              <a:t>между целью и инструментами регулирования</a:t>
            </a:r>
            <a:endParaRPr lang="ru-RU" sz="14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21078" y="5515109"/>
            <a:ext cx="6020930" cy="283574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Ожидаемый результат – позитивный конечный эффект регулирования</a:t>
            </a:r>
            <a:endParaRPr lang="ru-RU" sz="1400" b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6219645" y="2767278"/>
            <a:ext cx="290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400" b="1" dirty="0" smtClean="0"/>
              <a:t>Предполагается оказание консультационной поддержки департаментам-разработчикам в содержательном  наполнении соответствующей справки силами сотрудников Департамента развития предпринимательской деятельности и привлеченных внешних экспертов.  </a:t>
            </a:r>
            <a:endParaRPr lang="ru-RU" sz="1400" b="1" dirty="0"/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36" y="975323"/>
            <a:ext cx="1630363" cy="1766227"/>
          </a:xfrm>
          <a:prstGeom prst="rect">
            <a:avLst/>
          </a:prstGeom>
        </p:spPr>
      </p:pic>
      <p:sp>
        <p:nvSpPr>
          <p:cNvPr id="43" name="Скругленный прямоугольник 42"/>
          <p:cNvSpPr/>
          <p:nvPr/>
        </p:nvSpPr>
        <p:spPr>
          <a:xfrm>
            <a:off x="162990" y="906895"/>
            <a:ext cx="5979017" cy="415340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Возможность и необходимость наднационального регулирования</a:t>
            </a:r>
            <a:endParaRPr lang="ru-RU" sz="1400" b="1" dirty="0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155275" y="5942031"/>
            <a:ext cx="5986731" cy="648550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Принятые и планируемые меры по обеспечению </a:t>
            </a:r>
          </a:p>
          <a:p>
            <a:pPr algn="ctr"/>
            <a:r>
              <a:rPr lang="ru-RU" sz="1400" b="1" dirty="0" smtClean="0"/>
              <a:t>транспарентности разработки проекта НПА (публичные </a:t>
            </a:r>
          </a:p>
          <a:p>
            <a:pPr algn="ctr"/>
            <a:r>
              <a:rPr lang="ru-RU" sz="1400" b="1" dirty="0" smtClean="0"/>
              <a:t>консультации, экспертные заключения, расчеты)</a:t>
            </a:r>
            <a:endParaRPr lang="ru-RU" sz="1400" b="1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121074" y="3291466"/>
            <a:ext cx="6020933" cy="28868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Возможные последствия воздействия на экономику и бизнес в целом</a:t>
            </a:r>
            <a:endParaRPr lang="ru-RU" sz="1400" b="1" dirty="0"/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121073" y="3726197"/>
            <a:ext cx="6020933" cy="28868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Альтернативные варианты регулирования и решения проблемы</a:t>
            </a:r>
            <a:endParaRPr lang="ru-RU" sz="1400" b="1" dirty="0"/>
          </a:p>
        </p:txBody>
      </p:sp>
      <p:sp>
        <p:nvSpPr>
          <p:cNvPr id="104" name="Скругленный прямоугольник 103"/>
          <p:cNvSpPr/>
          <p:nvPr/>
        </p:nvSpPr>
        <p:spPr>
          <a:xfrm>
            <a:off x="155276" y="4810798"/>
            <a:ext cx="5986730" cy="511700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Соответствие администрирования и правоприменения заявленным целям регулирования – возможности реализации на практике </a:t>
            </a:r>
            <a:endParaRPr lang="ru-RU" sz="1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97282" y="4818729"/>
            <a:ext cx="2743201" cy="167633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Соотношение планируемых регуляторных мер с существующим регулированием </a:t>
            </a:r>
            <a:endParaRPr lang="en-US" sz="1400" b="1" dirty="0" smtClean="0"/>
          </a:p>
          <a:p>
            <a:pPr algn="ctr"/>
            <a:r>
              <a:rPr lang="ru-RU" sz="1400" b="1" dirty="0" smtClean="0"/>
              <a:t>(в целях реализации принципа «</a:t>
            </a:r>
            <a:r>
              <a:rPr lang="en-US" sz="1400" b="1" dirty="0" smtClean="0"/>
              <a:t>one in – one out</a:t>
            </a:r>
            <a:r>
              <a:rPr lang="ru-RU" sz="1400" b="1" dirty="0" smtClean="0"/>
              <a:t>»)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95075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13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7399" y="235634"/>
            <a:ext cx="658495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Arial" pitchFamily="34" charset="0"/>
                <a:cs typeface="Arial" pitchFamily="34" charset="0"/>
              </a:rPr>
              <a:t>Пример 1. Необоснованное расширение сферы регулирования.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0228" y="1347139"/>
            <a:ext cx="2473324" cy="1384995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Подготовка </a:t>
            </a:r>
            <a:r>
              <a:rPr lang="ru-RU" sz="1400" b="1" dirty="0">
                <a:solidFill>
                  <a:srgbClr val="FF0000"/>
                </a:solidFill>
              </a:rPr>
              <a:t>Порядка ведения Единого перечня продукции, в отношении которой устанавливаются обязательные требования в рамках Таможенного </a:t>
            </a:r>
            <a:r>
              <a:rPr lang="ru-RU" sz="1400" b="1" dirty="0" smtClean="0">
                <a:solidFill>
                  <a:srgbClr val="FF0000"/>
                </a:solidFill>
              </a:rPr>
              <a:t>союза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95650" y="1223314"/>
            <a:ext cx="3257551" cy="307777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Обеспечение прозрачности процедуры</a:t>
            </a:r>
            <a:endParaRPr lang="ru-RU" sz="1400" dirty="0" smtClean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84535" y="1680183"/>
            <a:ext cx="3279779" cy="523220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Установление критериев </a:t>
            </a:r>
            <a:r>
              <a:rPr lang="ru-RU" sz="1400" b="1" dirty="0" smtClean="0">
                <a:solidFill>
                  <a:srgbClr val="FF0000"/>
                </a:solidFill>
              </a:rPr>
              <a:t>отбора и включения  продукции в перечень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73420" y="2288891"/>
            <a:ext cx="3279781" cy="523220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Учет мнения представителей бизнес-сообщества</a:t>
            </a:r>
            <a:endParaRPr lang="ru-RU" sz="1400" dirty="0" smtClean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00875" y="1310165"/>
            <a:ext cx="1952625" cy="276999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</a:rPr>
              <a:t>Безопасность потребителя</a:t>
            </a:r>
            <a:endParaRPr lang="ru-RU" sz="1200" dirty="0">
              <a:solidFill>
                <a:srgbClr val="0070C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15163" y="1711238"/>
            <a:ext cx="1952625" cy="461665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</a:rPr>
              <a:t>Устранение избыточных требований к товарам</a:t>
            </a:r>
            <a:endParaRPr lang="ru-RU" sz="1200" dirty="0">
              <a:solidFill>
                <a:srgbClr val="0070C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015163" y="2268020"/>
            <a:ext cx="1952625" cy="461665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</a:rPr>
              <a:t>Снижение барьеров во взаимной торговле</a:t>
            </a:r>
            <a:endParaRPr lang="ru-RU" sz="1200" dirty="0">
              <a:solidFill>
                <a:srgbClr val="0070C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6794499" y="1452166"/>
            <a:ext cx="0" cy="10540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32" idx="1"/>
          </p:cNvCxnSpPr>
          <p:nvPr/>
        </p:nvCxnSpPr>
        <p:spPr>
          <a:xfrm>
            <a:off x="6789738" y="1448664"/>
            <a:ext cx="211137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6" idx="3"/>
            <a:endCxn id="33" idx="1"/>
          </p:cNvCxnSpPr>
          <p:nvPr/>
        </p:nvCxnSpPr>
        <p:spPr>
          <a:xfrm>
            <a:off x="6564314" y="1941793"/>
            <a:ext cx="450849" cy="2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34" idx="1"/>
          </p:cNvCxnSpPr>
          <p:nvPr/>
        </p:nvCxnSpPr>
        <p:spPr>
          <a:xfrm flipV="1">
            <a:off x="6794499" y="2498853"/>
            <a:ext cx="220664" cy="73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30228" y="981075"/>
            <a:ext cx="2473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Предложение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84534" y="866775"/>
            <a:ext cx="3279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</a:t>
            </a:r>
            <a:r>
              <a:rPr lang="ru-RU" b="1" dirty="0" smtClean="0"/>
              <a:t>ели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000875" y="866775"/>
            <a:ext cx="195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Критерии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90198" y="3366135"/>
            <a:ext cx="2548252" cy="10706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  </a:t>
            </a:r>
            <a:r>
              <a:rPr lang="ru-RU" sz="1400" dirty="0">
                <a:solidFill>
                  <a:schemeClr val="tx1"/>
                </a:solidFill>
              </a:rPr>
              <a:t>Технические регламенты по отдельным видам пищевой продукции и ветеринарные, фитосанитарные,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санитарные меры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82340" y="3373755"/>
            <a:ext cx="5261612" cy="327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 безопасности мяса и мясной продукции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82340" y="3701415"/>
            <a:ext cx="5261612" cy="4114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 безопасности мяса птицы и продукции ее переработки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482340" y="4112895"/>
            <a:ext cx="5261612" cy="381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 безопасности рыбы и рыбной продукции</a:t>
            </a:r>
          </a:p>
        </p:txBody>
      </p:sp>
      <p:cxnSp>
        <p:nvCxnSpPr>
          <p:cNvPr id="46" name="Прямая со стрелкой 45"/>
          <p:cNvCxnSpPr>
            <a:endCxn id="37" idx="1"/>
          </p:cNvCxnSpPr>
          <p:nvPr/>
        </p:nvCxnSpPr>
        <p:spPr>
          <a:xfrm flipV="1">
            <a:off x="3229639" y="3537585"/>
            <a:ext cx="252701" cy="114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endCxn id="41" idx="1"/>
          </p:cNvCxnSpPr>
          <p:nvPr/>
        </p:nvCxnSpPr>
        <p:spPr>
          <a:xfrm>
            <a:off x="3229639" y="4303395"/>
            <a:ext cx="25270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30" idx="3"/>
            <a:endCxn id="39" idx="1"/>
          </p:cNvCxnSpPr>
          <p:nvPr/>
        </p:nvCxnSpPr>
        <p:spPr>
          <a:xfrm>
            <a:off x="2838450" y="3901440"/>
            <a:ext cx="643890" cy="57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7" name="Прямоугольник 1036"/>
          <p:cNvSpPr/>
          <p:nvPr/>
        </p:nvSpPr>
        <p:spPr>
          <a:xfrm>
            <a:off x="286549" y="5181600"/>
            <a:ext cx="2548252" cy="8153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Корреляция </a:t>
            </a:r>
            <a:r>
              <a:rPr lang="ru-RU" sz="1400" dirty="0">
                <a:solidFill>
                  <a:schemeClr val="tx1"/>
                </a:solidFill>
              </a:rPr>
              <a:t>технических регламентов</a:t>
            </a:r>
          </a:p>
          <a:p>
            <a:pPr algn="ctr"/>
            <a:endParaRPr lang="ru-RU" dirty="0"/>
          </a:p>
        </p:txBody>
      </p:sp>
      <p:sp>
        <p:nvSpPr>
          <p:cNvPr id="1038" name="Прямоугольник 1037"/>
          <p:cNvSpPr/>
          <p:nvPr/>
        </p:nvSpPr>
        <p:spPr>
          <a:xfrm>
            <a:off x="3518891" y="5082540"/>
            <a:ext cx="5225062" cy="5067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 требованиях к энергетической эффективности электрических энергопотребляющих устройств</a:t>
            </a:r>
          </a:p>
        </p:txBody>
      </p:sp>
      <p:sp>
        <p:nvSpPr>
          <p:cNvPr id="1039" name="Прямоугольник 1038"/>
          <p:cNvSpPr/>
          <p:nvPr/>
        </p:nvSpPr>
        <p:spPr>
          <a:xfrm>
            <a:off x="3518891" y="5589270"/>
            <a:ext cx="5225062" cy="5695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 </a:t>
            </a:r>
            <a:r>
              <a:rPr lang="ru-RU" sz="1400" dirty="0">
                <a:solidFill>
                  <a:schemeClr val="tx1"/>
                </a:solidFill>
              </a:rPr>
              <a:t>информировании потребителя об энергетической эффективности электрических энергопотребляющих устройств</a:t>
            </a:r>
          </a:p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cxnSp>
        <p:nvCxnSpPr>
          <p:cNvPr id="1041" name="Прямая соединительная линия 1040"/>
          <p:cNvCxnSpPr/>
          <p:nvPr/>
        </p:nvCxnSpPr>
        <p:spPr>
          <a:xfrm>
            <a:off x="3295650" y="5335905"/>
            <a:ext cx="0" cy="4838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3" name="Прямая со стрелкой 1042"/>
          <p:cNvCxnSpPr>
            <a:endCxn id="1038" idx="1"/>
          </p:cNvCxnSpPr>
          <p:nvPr/>
        </p:nvCxnSpPr>
        <p:spPr>
          <a:xfrm>
            <a:off x="3295650" y="5335905"/>
            <a:ext cx="22324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5" name="Прямая со стрелкой 1044"/>
          <p:cNvCxnSpPr/>
          <p:nvPr/>
        </p:nvCxnSpPr>
        <p:spPr>
          <a:xfrm>
            <a:off x="3295650" y="5811203"/>
            <a:ext cx="21644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7" name="Прямая со стрелкой 1046"/>
          <p:cNvCxnSpPr>
            <a:stCxn id="1037" idx="3"/>
          </p:cNvCxnSpPr>
          <p:nvPr/>
        </p:nvCxnSpPr>
        <p:spPr>
          <a:xfrm flipV="1">
            <a:off x="2834801" y="5577840"/>
            <a:ext cx="460849" cy="114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63" name="TextBox 1062"/>
          <p:cNvSpPr txBox="1"/>
          <p:nvPr/>
        </p:nvSpPr>
        <p:spPr>
          <a:xfrm>
            <a:off x="286549" y="2989157"/>
            <a:ext cx="2547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Примеры:</a:t>
            </a:r>
            <a:endParaRPr lang="ru-RU" b="1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3229639" y="3537585"/>
            <a:ext cx="0" cy="765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01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488" y="177798"/>
            <a:ext cx="5932161" cy="414337"/>
          </a:xfrm>
        </p:spPr>
        <p:txBody>
          <a:bodyPr>
            <a:noAutofit/>
          </a:bodyPr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Пример 2. Неполный охват целевой группы. </a:t>
            </a:r>
            <a:endParaRPr lang="ru-RU" sz="1500" b="1" dirty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14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8139" y="2350271"/>
            <a:ext cx="5924549" cy="619926"/>
          </a:xfrm>
          <a:prstGeom prst="roundRect">
            <a:avLst/>
          </a:prstGeom>
          <a:solidFill>
            <a:srgbClr val="FF000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Экспертиза проведена отделом адвокатирования предпринимательства Департамента развития предпринимательской деятельности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3666494" y="4658263"/>
            <a:ext cx="3448051" cy="1065719"/>
          </a:xfrm>
          <a:prstGeom prst="roundRect">
            <a:avLst/>
          </a:prstGeom>
          <a:solidFill>
            <a:schemeClr val="accent1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Выявление </a:t>
            </a:r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дублирование принятых технических регламентов ТС с разрабатываемыми, а также разрабатываемых технических регламентов между собой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076195" y="2932097"/>
            <a:ext cx="2733676" cy="1065719"/>
          </a:xfrm>
          <a:prstGeom prst="roundRect">
            <a:avLst/>
          </a:prstGeom>
          <a:solidFill>
            <a:schemeClr val="accent1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Исключение </a:t>
            </a:r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дублирующих ветеринарных, фитосанитарных и санитарных мер после принятия ТР ТС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8139" y="941163"/>
            <a:ext cx="5924549" cy="1065719"/>
          </a:xfrm>
          <a:prstGeom prst="roundRect">
            <a:avLst/>
          </a:prstGeom>
          <a:solidFill>
            <a:schemeClr val="accent1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kern="0" dirty="0">
                <a:solidFill>
                  <a:schemeClr val="bg1"/>
                </a:solidFill>
                <a:latin typeface="Arial"/>
              </a:rPr>
              <a:t>Проект Соглашения о перемещении служебного и гражданского оружия между государствами – членами ТС и ЕЭП </a:t>
            </a:r>
          </a:p>
        </p:txBody>
      </p:sp>
      <p:cxnSp>
        <p:nvCxnSpPr>
          <p:cNvPr id="22" name="Прямая со стрелкой 21"/>
          <p:cNvCxnSpPr>
            <a:stCxn id="21" idx="2"/>
            <a:endCxn id="18" idx="0"/>
          </p:cNvCxnSpPr>
          <p:nvPr/>
        </p:nvCxnSpPr>
        <p:spPr>
          <a:xfrm>
            <a:off x="3230414" y="2006882"/>
            <a:ext cx="0" cy="343389"/>
          </a:xfrm>
          <a:prstGeom prst="straightConnector1">
            <a:avLst/>
          </a:prstGeom>
          <a:ln w="53975">
            <a:solidFill>
              <a:schemeClr val="accent3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20" idx="0"/>
          </p:cNvCxnSpPr>
          <p:nvPr/>
        </p:nvCxnSpPr>
        <p:spPr>
          <a:xfrm>
            <a:off x="16443033" y="2486025"/>
            <a:ext cx="0" cy="446072"/>
          </a:xfrm>
          <a:prstGeom prst="straightConnector1">
            <a:avLst/>
          </a:prstGeom>
          <a:ln w="53975">
            <a:solidFill>
              <a:schemeClr val="accent3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268138" y="3777208"/>
            <a:ext cx="2598888" cy="141120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Льготный разрешительный режим для перемещения и внутреннего транзита гражданского оружия </a:t>
            </a:r>
            <a:r>
              <a:rPr lang="ru-RU" sz="1400" dirty="0" smtClean="0">
                <a:solidFill>
                  <a:srgbClr val="FF0000"/>
                </a:solidFill>
              </a:rPr>
              <a:t>применяется только </a:t>
            </a:r>
            <a:r>
              <a:rPr lang="ru-RU" sz="1400" dirty="0">
                <a:solidFill>
                  <a:srgbClr val="FF0000"/>
                </a:solidFill>
              </a:rPr>
              <a:t>при участии в охоте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8138" y="5188411"/>
            <a:ext cx="2598888" cy="141120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Не предусмотрены все случаи перемещения и внутреннего транзита служебного и гражданского оружия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68138" y="3332948"/>
            <a:ext cx="2598888" cy="42521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Выявлено: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28" name="Прямая со стрелкой 27"/>
          <p:cNvCxnSpPr>
            <a:endCxn id="27" idx="0"/>
          </p:cNvCxnSpPr>
          <p:nvPr/>
        </p:nvCxnSpPr>
        <p:spPr>
          <a:xfrm>
            <a:off x="1567582" y="2970197"/>
            <a:ext cx="0" cy="362751"/>
          </a:xfrm>
          <a:prstGeom prst="straightConnector1">
            <a:avLst/>
          </a:prstGeom>
          <a:ln w="53975">
            <a:solidFill>
              <a:schemeClr val="accent3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право 15"/>
          <p:cNvSpPr/>
          <p:nvPr/>
        </p:nvSpPr>
        <p:spPr>
          <a:xfrm>
            <a:off x="3758331" y="3332948"/>
            <a:ext cx="1609725" cy="326666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788200" y="3120189"/>
            <a:ext cx="2598888" cy="1823782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Подготовлены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предложения и рекомендации Департамента развития предпринимательской деятельности об исключении выявленных  барьеров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601" y="5091506"/>
            <a:ext cx="2524488" cy="150810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0324" y="1018068"/>
            <a:ext cx="2552039" cy="191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4968" y="94221"/>
            <a:ext cx="682278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Arial" pitchFamily="34" charset="0"/>
                <a:cs typeface="Arial" pitchFamily="34" charset="0"/>
              </a:rPr>
              <a:t>Пример 3. Несоразмерность инструментов </a:t>
            </a:r>
          </a:p>
          <a:p>
            <a:pPr algn="ctr"/>
            <a:r>
              <a:rPr lang="ru-RU" sz="1500" b="1" dirty="0" smtClean="0">
                <a:latin typeface="Arial" pitchFamily="34" charset="0"/>
                <a:cs typeface="Arial" pitchFamily="34" charset="0"/>
              </a:rPr>
              <a:t>регулирования для решения проблемы</a:t>
            </a:r>
            <a:endParaRPr lang="ru-RU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>
                <a:solidFill>
                  <a:schemeClr val="tx1"/>
                </a:solidFill>
                <a:latin typeface="Times"/>
                <a:cs typeface="Times"/>
              </a:rPr>
              <a:pPr/>
              <a:t>15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15</a:t>
            </a:fld>
            <a:endParaRPr lang="ru-RU" dirty="0">
              <a:latin typeface="Times"/>
              <a:cs typeface="Time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1058049"/>
            <a:ext cx="2190750" cy="1428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2650" y="1110734"/>
            <a:ext cx="6762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Изменения в Технический регламент Таможенного союза                     «О безопасности колесных транспортных средств»</a:t>
            </a:r>
            <a:endParaRPr lang="ru-RU" b="1" dirty="0"/>
          </a:p>
        </p:txBody>
      </p:sp>
      <p:sp>
        <p:nvSpPr>
          <p:cNvPr id="21" name="AutoShape 4" descr="Светлый диагональный 2"/>
          <p:cNvSpPr>
            <a:spLocks noChangeArrowheads="1"/>
          </p:cNvSpPr>
          <p:nvPr/>
        </p:nvSpPr>
        <p:spPr bwMode="auto">
          <a:xfrm>
            <a:off x="500836" y="2689720"/>
            <a:ext cx="2084428" cy="1463179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 defTabSz="914257"/>
            <a:r>
              <a:rPr lang="ru-RU" sz="1600" b="1" dirty="0" smtClean="0">
                <a:solidFill>
                  <a:schemeClr val="bg1"/>
                </a:solidFill>
              </a:rPr>
              <a:t>Оснащение системой (устройством) вызова экстренных оперативных служб</a:t>
            </a:r>
            <a:endParaRPr lang="ru-RU" sz="1600" b="1" dirty="0">
              <a:solidFill>
                <a:schemeClr val="bg1"/>
              </a:solidFill>
            </a:endParaRPr>
          </a:p>
        </p:txBody>
      </p:sp>
      <p:cxnSp>
        <p:nvCxnSpPr>
          <p:cNvPr id="22" name="Прямая со стрелкой 21"/>
          <p:cNvCxnSpPr>
            <a:stCxn id="15" idx="1"/>
          </p:cNvCxnSpPr>
          <p:nvPr/>
        </p:nvCxnSpPr>
        <p:spPr>
          <a:xfrm flipH="1">
            <a:off x="2585264" y="2738140"/>
            <a:ext cx="2853511" cy="156298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1" idx="1"/>
          </p:cNvCxnSpPr>
          <p:nvPr/>
        </p:nvCxnSpPr>
        <p:spPr>
          <a:xfrm flipH="1" flipV="1">
            <a:off x="2585264" y="3929539"/>
            <a:ext cx="2735221" cy="194786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485" y="3409950"/>
            <a:ext cx="2581275" cy="142875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695385" y="2486799"/>
            <a:ext cx="1303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Пассажиры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940764" y="3744873"/>
            <a:ext cx="590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Груз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5" y="2023765"/>
            <a:ext cx="2256610" cy="142875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38125" y="4848225"/>
            <a:ext cx="8677275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Транспортные средства для коммерческой перевозки пассажиров (детей), опасных грузов, твердых бытовых отходов и мусора (мусоровозы), транспортные средства оперативных служб </a:t>
            </a:r>
            <a:r>
              <a:rPr lang="ru-RU" sz="1600" b="1" dirty="0" smtClean="0"/>
              <a:t>оснащаются аппаратурой спутниковой навигации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/>
              <a:t>Вновь </a:t>
            </a:r>
            <a:r>
              <a:rPr lang="ru-RU" sz="1600" b="1" dirty="0"/>
              <a:t>выпущенные транспортные средства с </a:t>
            </a:r>
            <a:r>
              <a:rPr lang="ru-RU" sz="1600" b="1" dirty="0" smtClean="0"/>
              <a:t>2016 года</a:t>
            </a:r>
            <a:r>
              <a:rPr lang="ru-RU" sz="1600" dirty="0" smtClean="0"/>
              <a:t> массой более 2,5 тонн </a:t>
            </a:r>
            <a:r>
              <a:rPr lang="ru-RU" sz="1600" dirty="0"/>
              <a:t>должны оснащаться </a:t>
            </a:r>
            <a:r>
              <a:rPr lang="ru-RU" sz="1600" b="1" dirty="0" smtClean="0"/>
              <a:t>устройством </a:t>
            </a:r>
            <a:r>
              <a:rPr lang="ru-RU" sz="1600" b="1" dirty="0"/>
              <a:t>вызова экстренных оперативных служб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/>
              <a:t>Вновь </a:t>
            </a:r>
            <a:r>
              <a:rPr lang="ru-RU" sz="1600" b="1" dirty="0"/>
              <a:t>выпущенные транспортные средства с </a:t>
            </a:r>
            <a:r>
              <a:rPr lang="ru-RU" sz="1600" b="1" dirty="0" smtClean="0"/>
              <a:t>2017 </a:t>
            </a:r>
            <a:r>
              <a:rPr lang="ru-RU" sz="1600" b="1" dirty="0"/>
              <a:t>года</a:t>
            </a:r>
            <a:r>
              <a:rPr lang="ru-RU" sz="1600" dirty="0"/>
              <a:t> массой </a:t>
            </a:r>
            <a:r>
              <a:rPr lang="ru-RU" sz="1600" dirty="0" smtClean="0"/>
              <a:t>менее </a:t>
            </a:r>
            <a:r>
              <a:rPr lang="ru-RU" sz="1600" dirty="0"/>
              <a:t>2,5 </a:t>
            </a:r>
            <a:r>
              <a:rPr lang="ru-RU" sz="1600"/>
              <a:t>тонн </a:t>
            </a:r>
            <a:r>
              <a:rPr lang="ru-RU" sz="1600" smtClean="0"/>
              <a:t>также должны </a:t>
            </a:r>
            <a:r>
              <a:rPr lang="ru-RU" sz="1600" dirty="0"/>
              <a:t>оснащаться </a:t>
            </a:r>
            <a:r>
              <a:rPr lang="ru-RU" sz="1600" b="1" dirty="0" smtClean="0"/>
              <a:t>системой </a:t>
            </a:r>
            <a:r>
              <a:rPr lang="ru-RU" sz="1600" b="1" dirty="0"/>
              <a:t>вызова экстренных оперативных служб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156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2151" y="66675"/>
            <a:ext cx="6470650" cy="6191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Пример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Отсутствие причинно-следственной связи </a:t>
            </a:r>
            <a:b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между предлагаемыми мерами и намеченной целью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ru-RU" dirty="0" smtClean="0">
                <a:solidFill>
                  <a:schemeClr val="tx1"/>
                </a:solidFill>
                <a:latin typeface="Times"/>
                <a:cs typeface="Times"/>
              </a:rPr>
              <a:t>16</a:t>
            </a:r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  <a:p>
            <a:endParaRPr lang="ru-RU" dirty="0">
              <a:latin typeface="Times"/>
              <a:cs typeface="Times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00075" y="933450"/>
            <a:ext cx="8277225" cy="733426"/>
          </a:xfrm>
          <a:prstGeom prst="roundRect">
            <a:avLst/>
          </a:prstGeom>
          <a:gradFill>
            <a:gsLst>
              <a:gs pos="100000">
                <a:srgbClr val="FFFF00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Положения проекта Технического регламента Таможенного союза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безопасности алкогольной продукции»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67326" y="2301475"/>
            <a:ext cx="3609974" cy="671513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Ведение реестра алкогольной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00075" y="2301474"/>
            <a:ext cx="3819526" cy="666751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Уведомление хозяйствующим субъектом уполномоченных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органов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Сторон о начале обращения алкогольной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00075" y="4800600"/>
            <a:ext cx="8277225" cy="1885950"/>
          </a:xfrm>
          <a:prstGeom prst="rect">
            <a:avLst/>
          </a:prstGeom>
          <a:gradFill>
            <a:gsLst>
              <a:gs pos="0">
                <a:srgbClr val="00B050"/>
              </a:gs>
              <a:gs pos="0">
                <a:srgbClr val="FF0000"/>
              </a:gs>
              <a:gs pos="0">
                <a:srgbClr val="92D050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отдела адвокатирования предпринимательства: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Требования по направлению уведомлений и ведению реестра алкогольной продукции – 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обеспечивают и не гарантируют достижение целей технического регулирования, поскольку реализация этих требований не приведет к повышению уровня безопасности алкогольной продукции, вовлекаемой в оборот, а также не позволит снизить риски введения потребителей в заблуждение.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Требование о предоставлении информации дублирует существующие инструменты контроля алкогольной продукции, вводимой в оборот (сертификация), что является необоснованным административным барьером для хозяйствующих субъектов. </a:t>
            </a:r>
          </a:p>
        </p:txBody>
      </p:sp>
      <p:cxnSp>
        <p:nvCxnSpPr>
          <p:cNvPr id="68" name="Прямая со стрелкой 67"/>
          <p:cNvCxnSpPr>
            <a:endCxn id="35" idx="0"/>
          </p:cNvCxnSpPr>
          <p:nvPr/>
        </p:nvCxnSpPr>
        <p:spPr>
          <a:xfrm>
            <a:off x="2509838" y="1666876"/>
            <a:ext cx="0" cy="63459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endCxn id="33" idx="0"/>
          </p:cNvCxnSpPr>
          <p:nvPr/>
        </p:nvCxnSpPr>
        <p:spPr>
          <a:xfrm>
            <a:off x="7072313" y="1666876"/>
            <a:ext cx="0" cy="6345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Скругленный прямоугольник 83"/>
          <p:cNvSpPr/>
          <p:nvPr/>
        </p:nvSpPr>
        <p:spPr>
          <a:xfrm>
            <a:off x="600075" y="3400424"/>
            <a:ext cx="8277225" cy="866775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Хозяйствующий субъект обязан уведомлять о начале обращения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каждого нового наименования алкогольной продукции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321719" y="2968225"/>
            <a:ext cx="376237" cy="432199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6884194" y="2972988"/>
            <a:ext cx="376237" cy="427435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 стрелкой 4"/>
          <p:cNvCxnSpPr>
            <a:stCxn id="35" idx="3"/>
            <a:endCxn id="33" idx="1"/>
          </p:cNvCxnSpPr>
          <p:nvPr/>
        </p:nvCxnSpPr>
        <p:spPr>
          <a:xfrm>
            <a:off x="4419601" y="2634850"/>
            <a:ext cx="847725" cy="23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8514272" y="177798"/>
            <a:ext cx="610677" cy="38100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>
                <a:solidFill>
                  <a:schemeClr val="tx1"/>
                </a:solidFill>
                <a:latin typeface="Times"/>
                <a:cs typeface="Times"/>
              </a:rPr>
              <a:pPr/>
              <a:t>17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17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044460" y="-1"/>
            <a:ext cx="6780363" cy="759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032953"/>
                </a:solidFill>
                <a:latin typeface="Times"/>
                <a:ea typeface="+mj-ea"/>
                <a:cs typeface="Times"/>
              </a:defRPr>
            </a:lvl1pPr>
          </a:lstStyle>
          <a:p>
            <a:pPr algn="ctr"/>
            <a:r>
              <a:rPr lang="ru-RU" b="1" smtClean="0"/>
              <a:t>«ОРВ – light-версия». Как выглядит схема подготовки </a:t>
            </a:r>
            <a:br>
              <a:rPr lang="ru-RU" b="1" smtClean="0"/>
            </a:br>
            <a:r>
              <a:rPr lang="ru-RU" b="1" smtClean="0"/>
              <a:t>заключений о последствиях влияния проектов НПА на условия ведения предпринимательской деятельности?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62162" y="1511323"/>
            <a:ext cx="5019675" cy="371475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Коллегия Евразийской экономической комиссии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86767" y="2414995"/>
            <a:ext cx="4101950" cy="476969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Член Коллегии (Министр) по экономике и финансовой политики Т.М. Сулейменов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22" name="Прямая со стрелкой 21"/>
          <p:cNvCxnSpPr>
            <a:stCxn id="26" idx="0"/>
            <a:endCxn id="31" idx="2"/>
          </p:cNvCxnSpPr>
          <p:nvPr/>
        </p:nvCxnSpPr>
        <p:spPr>
          <a:xfrm flipV="1">
            <a:off x="2189015" y="2891965"/>
            <a:ext cx="0" cy="842156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5424211" y="3326517"/>
            <a:ext cx="3564506" cy="476969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Департамент развития предпринимательской деятельности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06762" y="3734121"/>
            <a:ext cx="3564506" cy="678970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Департамент ЕЭК – ответственный разработчик проекта НПА 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38040" y="2414996"/>
            <a:ext cx="4101950" cy="476969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Член Коллегии (Министр), </a:t>
            </a:r>
          </a:p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ответственный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за разработку проекта НПА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108167" y="4268960"/>
            <a:ext cx="1880550" cy="678970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Государственные органы Сторон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39" name="Прямая со стрелкой 38"/>
          <p:cNvCxnSpPr>
            <a:endCxn id="21" idx="2"/>
          </p:cNvCxnSpPr>
          <p:nvPr/>
        </p:nvCxnSpPr>
        <p:spPr>
          <a:xfrm flipV="1">
            <a:off x="6937742" y="2891964"/>
            <a:ext cx="0" cy="434553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36" idx="0"/>
          </p:cNvCxnSpPr>
          <p:nvPr/>
        </p:nvCxnSpPr>
        <p:spPr>
          <a:xfrm>
            <a:off x="8048442" y="3803486"/>
            <a:ext cx="0" cy="465474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6727006" y="2943659"/>
            <a:ext cx="18476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Подготовка проекта </a:t>
            </a:r>
          </a:p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заключения (30 дней)**</a:t>
            </a:r>
            <a:endParaRPr lang="ru-RU" sz="800" b="1" kern="0" dirty="0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47" name="Прямая со стрелкой 46"/>
          <p:cNvCxnSpPr>
            <a:endCxn id="25" idx="1"/>
          </p:cNvCxnSpPr>
          <p:nvPr/>
        </p:nvCxnSpPr>
        <p:spPr>
          <a:xfrm>
            <a:off x="2441275" y="3565001"/>
            <a:ext cx="2982936" cy="1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2441275" y="3565002"/>
            <a:ext cx="0" cy="169119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5564038" y="3803486"/>
            <a:ext cx="0" cy="154467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5897592" y="3822892"/>
            <a:ext cx="0" cy="36896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971268" y="3957952"/>
            <a:ext cx="1605343" cy="1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3971268" y="4191854"/>
            <a:ext cx="1926324" cy="1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4049948" y="4010345"/>
            <a:ext cx="18476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Проекты НПА</a:t>
            </a:r>
            <a:endParaRPr lang="ru-RU" sz="800" b="1" kern="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912643" y="3257509"/>
            <a:ext cx="2117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Замечания и предложения* (или отказ в подготовке заключения**)</a:t>
            </a:r>
            <a:endParaRPr lang="ru-RU" sz="8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832865" y="3637935"/>
            <a:ext cx="18476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Сопроводительные </a:t>
            </a:r>
          </a:p>
          <a:p>
            <a:pPr algn="ctr"/>
            <a:r>
              <a:rPr lang="ru-RU" sz="800" b="1" kern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справки к проектам НПА</a:t>
            </a:r>
            <a:endParaRPr lang="ru-RU" sz="800" b="1" kern="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0" y="4729768"/>
            <a:ext cx="91353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kern="0" dirty="0" smtClean="0">
                <a:solidFill>
                  <a:schemeClr val="accent3">
                    <a:lumMod val="50000"/>
                  </a:schemeClr>
                </a:solidFill>
                <a:latin typeface="Arial"/>
              </a:rPr>
              <a:t>Варианты заключений по проекту:</a:t>
            </a:r>
          </a:p>
          <a:p>
            <a:pPr algn="just"/>
            <a:r>
              <a:rPr lang="ru-RU" sz="1400" b="1" kern="0" dirty="0" smtClean="0">
                <a:solidFill>
                  <a:schemeClr val="accent3">
                    <a:lumMod val="50000"/>
                  </a:schemeClr>
                </a:solidFill>
                <a:latin typeface="Arial"/>
              </a:rPr>
              <a:t>1. Положительное заключение – проект НПА поддержан без замечаний.</a:t>
            </a:r>
          </a:p>
          <a:p>
            <a:pPr algn="just"/>
            <a:r>
              <a:rPr lang="ru-RU" sz="1400" b="1" kern="0" dirty="0" smtClean="0">
                <a:solidFill>
                  <a:schemeClr val="accent3">
                    <a:lumMod val="50000"/>
                  </a:schemeClr>
                </a:solidFill>
                <a:latin typeface="Arial"/>
              </a:rPr>
              <a:t>2. «Условно положительное» заключение – проект НПА концептуально поддерживается</a:t>
            </a:r>
            <a:r>
              <a:rPr lang="ru-RU" sz="1400" b="1" kern="0" dirty="0">
                <a:solidFill>
                  <a:schemeClr val="accent3">
                    <a:lumMod val="50000"/>
                  </a:schemeClr>
                </a:solidFill>
                <a:latin typeface="Arial"/>
              </a:rPr>
              <a:t> </a:t>
            </a:r>
            <a:r>
              <a:rPr lang="ru-RU" sz="1400" b="1" kern="0" dirty="0" smtClean="0">
                <a:solidFill>
                  <a:schemeClr val="accent3">
                    <a:lumMod val="50000"/>
                  </a:schemeClr>
                </a:solidFill>
                <a:latin typeface="Arial"/>
              </a:rPr>
              <a:t>при условии его доработки с учетом частных замечаний и предложений.</a:t>
            </a:r>
          </a:p>
          <a:p>
            <a:pPr algn="just"/>
            <a:r>
              <a:rPr lang="ru-RU" sz="1400" b="1" kern="0" dirty="0" smtClean="0">
                <a:solidFill>
                  <a:schemeClr val="accent3">
                    <a:lumMod val="50000"/>
                  </a:schemeClr>
                </a:solidFill>
                <a:latin typeface="Arial"/>
              </a:rPr>
              <a:t>3. Отрицательное заключение – принятие проекта НПА не поддерживается концептуально.</a:t>
            </a:r>
            <a:endParaRPr lang="ru-RU" sz="1400" b="1" kern="0" dirty="0">
              <a:solidFill>
                <a:schemeClr val="accent3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-8622" y="602948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00" b="1" kern="0" dirty="0" smtClean="0">
                <a:solidFill>
                  <a:srgbClr val="002060"/>
                </a:solidFill>
                <a:latin typeface="Arial"/>
              </a:rPr>
              <a:t>* Все замечания и предложения </a:t>
            </a:r>
            <a:r>
              <a:rPr lang="ru-RU" sz="800" b="1" kern="0" dirty="0">
                <a:solidFill>
                  <a:srgbClr val="002060"/>
                </a:solidFill>
                <a:latin typeface="Arial"/>
              </a:rPr>
              <a:t>к</a:t>
            </a:r>
            <a:r>
              <a:rPr lang="ru-RU" sz="800" b="1" kern="0" dirty="0" smtClean="0">
                <a:solidFill>
                  <a:srgbClr val="002060"/>
                </a:solidFill>
                <a:latin typeface="Arial"/>
              </a:rPr>
              <a:t> проекту НПА оформляются в виде служебных записок за подписью директора Департамента развития предпринимательской деятельности или лица, временно исполняющего его обязанности. </a:t>
            </a:r>
          </a:p>
          <a:p>
            <a:pPr algn="just"/>
            <a:r>
              <a:rPr lang="ru-RU" sz="800" b="1" kern="0" dirty="0" smtClean="0">
                <a:solidFill>
                  <a:srgbClr val="002060"/>
                </a:solidFill>
                <a:latin typeface="Arial"/>
              </a:rPr>
              <a:t>** </a:t>
            </a:r>
            <a:r>
              <a:rPr lang="ru-RU" sz="800" b="1" kern="0" dirty="0">
                <a:solidFill>
                  <a:srgbClr val="002060"/>
                </a:solidFill>
                <a:latin typeface="Arial"/>
              </a:rPr>
              <a:t>Директор Департамента развития предпринимательской деятельности </a:t>
            </a:r>
            <a:r>
              <a:rPr lang="ru-RU" sz="800" b="1" kern="0" dirty="0" smtClean="0">
                <a:solidFill>
                  <a:srgbClr val="002060"/>
                </a:solidFill>
                <a:latin typeface="Arial"/>
              </a:rPr>
              <a:t>принимает решение по вопросу о необходимости подготовки заключения на проект НПА. В случае, если проект НПА не затрагивает интересы бизнеса, то Департамент развития предпринимательской деятельности направляет в адрес Департамента ЕЭК – разработчика проекта НПА мотивированную служебную записку об отсутствии необходимости в подготовке заключения.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6142909" y="3869302"/>
            <a:ext cx="19995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Информирование, запрос позиции </a:t>
            </a:r>
          </a:p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(в случае необходимости)</a:t>
            </a:r>
            <a:endParaRPr lang="ru-RU" sz="800" b="1" kern="0" dirty="0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74" name="Прямая со стрелкой 73"/>
          <p:cNvCxnSpPr/>
          <p:nvPr/>
        </p:nvCxnSpPr>
        <p:spPr>
          <a:xfrm flipV="1">
            <a:off x="3040155" y="1882798"/>
            <a:ext cx="0" cy="532200"/>
          </a:xfrm>
          <a:prstGeom prst="straightConnector1">
            <a:avLst/>
          </a:prstGeom>
          <a:ln w="38100">
            <a:solidFill>
              <a:schemeClr val="tx2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6134187" y="1882798"/>
            <a:ext cx="0" cy="532200"/>
          </a:xfrm>
          <a:prstGeom prst="straightConnector1">
            <a:avLst/>
          </a:prstGeom>
          <a:ln w="38100">
            <a:solidFill>
              <a:schemeClr val="tx2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3356992" y="1920411"/>
            <a:ext cx="2412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Заключение подписывается </a:t>
            </a:r>
          </a:p>
          <a:p>
            <a:pPr algn="ctr"/>
            <a:r>
              <a:rPr lang="ru-RU" sz="800" b="1" kern="0" dirty="0" smtClean="0">
                <a:solidFill>
                  <a:srgbClr val="FF0000"/>
                </a:solidFill>
                <a:latin typeface="Arial"/>
              </a:rPr>
              <a:t>Т.М. Сулейменовым</a:t>
            </a:r>
            <a:endParaRPr lang="ru-RU" sz="800" b="1" kern="0" dirty="0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4" name="Прямая со стрелкой 33"/>
          <p:cNvCxnSpPr>
            <a:stCxn id="21" idx="1"/>
            <a:endCxn id="31" idx="3"/>
          </p:cNvCxnSpPr>
          <p:nvPr/>
        </p:nvCxnSpPr>
        <p:spPr>
          <a:xfrm flipH="1">
            <a:off x="4239990" y="2653480"/>
            <a:ext cx="646777" cy="1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Правая фигурная скобка 5"/>
          <p:cNvSpPr/>
          <p:nvPr/>
        </p:nvSpPr>
        <p:spPr>
          <a:xfrm rot="5400000">
            <a:off x="4413387" y="1566272"/>
            <a:ext cx="268203" cy="1429248"/>
          </a:xfrm>
          <a:prstGeom prst="rightBrace">
            <a:avLst>
              <a:gd name="adj1" fmla="val 176367"/>
              <a:gd name="adj2" fmla="val 50000"/>
            </a:avLst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4557599" y="2414998"/>
            <a:ext cx="1" cy="23848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6073805" y="1987072"/>
            <a:ext cx="1714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Доклад о подготовленных заключениях и основных фактах изложенных в них</a:t>
            </a:r>
            <a:endParaRPr lang="ru-RU" sz="800" b="1" kern="0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368733" y="1873353"/>
            <a:ext cx="1714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Проект НПА </a:t>
            </a:r>
            <a:r>
              <a:rPr lang="ru-RU" sz="800" b="1" kern="0" dirty="0">
                <a:solidFill>
                  <a:schemeClr val="tx2"/>
                </a:solidFill>
                <a:latin typeface="Arial"/>
              </a:rPr>
              <a:t>и заключение </a:t>
            </a:r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Члена </a:t>
            </a:r>
            <a:r>
              <a:rPr lang="ru-RU" sz="800" b="1" kern="0" dirty="0">
                <a:solidFill>
                  <a:schemeClr val="tx2"/>
                </a:solidFill>
                <a:latin typeface="Arial"/>
              </a:rPr>
              <a:t>Коллегии (</a:t>
            </a:r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Министра) </a:t>
            </a:r>
            <a:r>
              <a:rPr lang="ru-RU" sz="800" b="1" kern="0" dirty="0">
                <a:solidFill>
                  <a:schemeClr val="tx2"/>
                </a:solidFill>
                <a:latin typeface="Arial"/>
              </a:rPr>
              <a:t>по экономике и финансовой политики 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062166" y="861467"/>
            <a:ext cx="5019675" cy="371475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Совет Евразийской экономической комиссии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48" name="Прямая со стрелкой 47"/>
          <p:cNvCxnSpPr>
            <a:stCxn id="19" idx="0"/>
            <a:endCxn id="45" idx="2"/>
          </p:cNvCxnSpPr>
          <p:nvPr/>
        </p:nvCxnSpPr>
        <p:spPr>
          <a:xfrm flipV="1">
            <a:off x="4572000" y="1232942"/>
            <a:ext cx="4" cy="278381"/>
          </a:xfrm>
          <a:prstGeom prst="straightConnector1">
            <a:avLst/>
          </a:prstGeom>
          <a:ln w="38100">
            <a:solidFill>
              <a:schemeClr val="tx2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4542501" y="1202855"/>
            <a:ext cx="35483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Решение об одобрении проекта НПА </a:t>
            </a:r>
            <a:r>
              <a:rPr lang="ru-RU" sz="800" b="1" kern="0" dirty="0">
                <a:solidFill>
                  <a:schemeClr val="tx2"/>
                </a:solidFill>
                <a:latin typeface="Arial"/>
              </a:rPr>
              <a:t>и заключение </a:t>
            </a:r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Члена </a:t>
            </a:r>
            <a:r>
              <a:rPr lang="ru-RU" sz="800" b="1" kern="0" dirty="0">
                <a:solidFill>
                  <a:schemeClr val="tx2"/>
                </a:solidFill>
                <a:latin typeface="Arial"/>
              </a:rPr>
              <a:t>Коллегии (</a:t>
            </a:r>
            <a:r>
              <a:rPr lang="ru-RU" sz="800" b="1" kern="0" dirty="0" smtClean="0">
                <a:solidFill>
                  <a:schemeClr val="tx2"/>
                </a:solidFill>
                <a:latin typeface="Arial"/>
              </a:rPr>
              <a:t>Министра) </a:t>
            </a:r>
            <a:r>
              <a:rPr lang="ru-RU" sz="800" b="1" kern="0" dirty="0">
                <a:solidFill>
                  <a:schemeClr val="tx2"/>
                </a:solidFill>
                <a:latin typeface="Arial"/>
              </a:rPr>
              <a:t>по экономике и финансовой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198117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7399" y="15951"/>
            <a:ext cx="7916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ОРВ по итогам публичных консультаций. 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Как данная работа может быть организована в рамках 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Консультативного комитета по вопросам предпринимательства?</a:t>
            </a:r>
          </a:p>
        </p:txBody>
      </p:sp>
      <p:sp>
        <p:nvSpPr>
          <p:cNvPr id="20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>
                <a:solidFill>
                  <a:schemeClr val="tx1"/>
                </a:solidFill>
                <a:latin typeface="Times"/>
                <a:cs typeface="Times"/>
              </a:rPr>
              <a:pPr/>
              <a:t>18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18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6" name="AutoShape 4" descr="Светлый диагональный 2"/>
          <p:cNvSpPr>
            <a:spLocks noChangeArrowheads="1"/>
          </p:cNvSpPr>
          <p:nvPr/>
        </p:nvSpPr>
        <p:spPr bwMode="auto">
          <a:xfrm>
            <a:off x="2605086" y="4846675"/>
            <a:ext cx="3943350" cy="58450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7030A0"/>
              </a:gs>
              <a:gs pos="100000">
                <a:srgbClr val="00B050"/>
              </a:gs>
            </a:gsLst>
            <a:lin ang="16200000" scaled="0"/>
          </a:gradFill>
          <a:ln>
            <a:headEnd/>
            <a:tailEnd/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 defTabSz="914257"/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Член Коллегии ЕЭК – Министр по экономики и финансовой политике </a:t>
            </a:r>
            <a:endParaRPr lang="ru-RU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14257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Т.М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Сулейменов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46949" y="1301815"/>
            <a:ext cx="1657997" cy="1031810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900" b="1" kern="0" dirty="0">
                <a:solidFill>
                  <a:schemeClr val="bg1"/>
                </a:solidFill>
                <a:latin typeface="Arial"/>
              </a:rPr>
              <a:t>Субъекты предпринимательской </a:t>
            </a:r>
            <a:r>
              <a:rPr lang="ru-RU" sz="900" b="1" kern="0" dirty="0" smtClean="0">
                <a:solidFill>
                  <a:schemeClr val="bg1"/>
                </a:solidFill>
                <a:latin typeface="Arial"/>
              </a:rPr>
              <a:t>деятельности, бизнес-ассоциации, представители научного сообщества и др.</a:t>
            </a:r>
            <a:endParaRPr lang="ru-RU" sz="9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7388226" y="935521"/>
            <a:ext cx="1584056" cy="328251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Член Консультативного комитета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597051" y="939189"/>
            <a:ext cx="3943350" cy="585525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Департаменты Евразийской экономической комиссии</a:t>
            </a:r>
            <a:endParaRPr lang="ru-RU" sz="1600" b="1" dirty="0"/>
          </a:p>
        </p:txBody>
      </p:sp>
      <p:sp>
        <p:nvSpPr>
          <p:cNvPr id="35" name="Стрелка влево 34"/>
          <p:cNvSpPr/>
          <p:nvPr/>
        </p:nvSpPr>
        <p:spPr>
          <a:xfrm rot="16200000">
            <a:off x="4219179" y="125898"/>
            <a:ext cx="715165" cy="3505196"/>
          </a:xfrm>
          <a:prstGeom prst="leftArrow">
            <a:avLst>
              <a:gd name="adj1" fmla="val 41184"/>
              <a:gd name="adj2" fmla="val 36776"/>
            </a:avLst>
          </a:prstGeom>
          <a:gradFill>
            <a:gsLst>
              <a:gs pos="0">
                <a:srgbClr val="FF0000"/>
              </a:gs>
              <a:gs pos="100000">
                <a:srgbClr val="00B0F0"/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Проекты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международных договоров и актов ЕЭК</a:t>
            </a:r>
          </a:p>
        </p:txBody>
      </p:sp>
      <p:sp>
        <p:nvSpPr>
          <p:cNvPr id="6" name="Хорда 5"/>
          <p:cNvSpPr/>
          <p:nvPr/>
        </p:nvSpPr>
        <p:spPr>
          <a:xfrm rot="5400000">
            <a:off x="4020358" y="111256"/>
            <a:ext cx="1103283" cy="5403651"/>
          </a:xfrm>
          <a:prstGeom prst="chord">
            <a:avLst>
              <a:gd name="adj1" fmla="val 5108774"/>
              <a:gd name="adj2" fmla="val 16494335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t" anchorCtr="0">
            <a:noAutofit/>
          </a:bodyPr>
          <a:lstStyle/>
          <a:p>
            <a:pPr algn="ctr"/>
            <a:r>
              <a:rPr lang="ru-RU" dirty="0"/>
              <a:t>Консультативный комитет ЕЭК по вопросам </a:t>
            </a:r>
            <a:r>
              <a:rPr lang="ru-RU" dirty="0" smtClean="0"/>
              <a:t>предпринимательства</a:t>
            </a:r>
            <a:endParaRPr lang="ru-RU" dirty="0"/>
          </a:p>
        </p:txBody>
      </p:sp>
      <p:cxnSp>
        <p:nvCxnSpPr>
          <p:cNvPr id="71" name="Прямая со стрелкой 70"/>
          <p:cNvCxnSpPr>
            <a:stCxn id="32" idx="1"/>
          </p:cNvCxnSpPr>
          <p:nvPr/>
        </p:nvCxnSpPr>
        <p:spPr>
          <a:xfrm flipH="1">
            <a:off x="7273825" y="2780136"/>
            <a:ext cx="155677" cy="4371"/>
          </a:xfrm>
          <a:prstGeom prst="straightConnector1">
            <a:avLst/>
          </a:prstGeom>
          <a:ln w="41275">
            <a:solidFill>
              <a:srgbClr val="00B050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AutoShape 4" descr="Светлый диагональный 2"/>
          <p:cNvSpPr>
            <a:spLocks noChangeArrowheads="1"/>
          </p:cNvSpPr>
          <p:nvPr/>
        </p:nvSpPr>
        <p:spPr bwMode="auto">
          <a:xfrm>
            <a:off x="2067796" y="3475518"/>
            <a:ext cx="5023484" cy="878763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00B050"/>
              </a:gs>
            </a:gsLst>
            <a:path path="shape">
              <a:fillToRect l="50000" t="50000" r="50000" b="50000"/>
            </a:path>
            <a:tileRect/>
          </a:gradFill>
          <a:ln>
            <a:headEnd/>
            <a:tailEnd/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 defTabSz="914257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Заключения об оценке последствий влияния проектов международных договоров и актов ЕЭК на условия ведения предпринимательской деятельности </a:t>
            </a:r>
          </a:p>
        </p:txBody>
      </p:sp>
      <p:sp>
        <p:nvSpPr>
          <p:cNvPr id="93" name="Стрелка вниз 92"/>
          <p:cNvSpPr/>
          <p:nvPr/>
        </p:nvSpPr>
        <p:spPr>
          <a:xfrm>
            <a:off x="4105275" y="3040092"/>
            <a:ext cx="952500" cy="404301"/>
          </a:xfrm>
          <a:prstGeom prst="downArrow">
            <a:avLst/>
          </a:prstGeom>
          <a:gradFill>
            <a:gsLst>
              <a:gs pos="0">
                <a:srgbClr val="00B050"/>
              </a:gs>
              <a:gs pos="100000">
                <a:srgbClr val="00B0F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Стрелка вниз 105"/>
          <p:cNvSpPr/>
          <p:nvPr/>
        </p:nvSpPr>
        <p:spPr>
          <a:xfrm>
            <a:off x="4105275" y="4373168"/>
            <a:ext cx="952500" cy="438313"/>
          </a:xfrm>
          <a:prstGeom prst="downArrow">
            <a:avLst/>
          </a:prstGeom>
          <a:gradFill>
            <a:gsLst>
              <a:gs pos="0">
                <a:srgbClr val="00B050"/>
              </a:gs>
              <a:gs pos="100000">
                <a:srgbClr val="00B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2609850" y="5990730"/>
            <a:ext cx="3943350" cy="585525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Коллегия Евразийской экономической комиссии</a:t>
            </a:r>
            <a:endParaRPr lang="ru-RU" sz="1600" b="1" dirty="0"/>
          </a:p>
        </p:txBody>
      </p:sp>
      <p:sp>
        <p:nvSpPr>
          <p:cNvPr id="108" name="Стрелка вниз 107"/>
          <p:cNvSpPr/>
          <p:nvPr/>
        </p:nvSpPr>
        <p:spPr>
          <a:xfrm>
            <a:off x="4105275" y="5450227"/>
            <a:ext cx="952500" cy="510367"/>
          </a:xfrm>
          <a:prstGeom prst="downArrow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388225" y="2982304"/>
            <a:ext cx="1657997" cy="1037246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900" b="1" kern="0" dirty="0">
                <a:solidFill>
                  <a:schemeClr val="bg1"/>
                </a:solidFill>
                <a:latin typeface="Arial"/>
              </a:rPr>
              <a:t>Субъекты предпринимательской </a:t>
            </a:r>
            <a:r>
              <a:rPr lang="ru-RU" sz="900" b="1" kern="0" dirty="0" smtClean="0">
                <a:solidFill>
                  <a:schemeClr val="bg1"/>
                </a:solidFill>
                <a:latin typeface="Arial"/>
              </a:rPr>
              <a:t>деятельности, бизнес-ассоциации, представители научного сообщества и др.</a:t>
            </a:r>
            <a:endParaRPr lang="ru-RU" sz="9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429502" y="2616010"/>
            <a:ext cx="1584056" cy="3282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Член Консультативного комитета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88224" y="4703800"/>
            <a:ext cx="1657997" cy="1068350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900" b="1" kern="0" dirty="0">
                <a:solidFill>
                  <a:schemeClr val="bg1"/>
                </a:solidFill>
                <a:latin typeface="Arial"/>
              </a:rPr>
              <a:t>Субъекты предпринимательской </a:t>
            </a:r>
            <a:r>
              <a:rPr lang="ru-RU" sz="900" b="1" kern="0" dirty="0" smtClean="0">
                <a:solidFill>
                  <a:schemeClr val="bg1"/>
                </a:solidFill>
                <a:latin typeface="Arial"/>
              </a:rPr>
              <a:t>деятельности, бизнес-ассоциации, представители научного сообщества и др.</a:t>
            </a:r>
            <a:endParaRPr lang="ru-RU" sz="9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29501" y="4337506"/>
            <a:ext cx="1584056" cy="32825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Член Консультативного комитета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7200900" y="1099647"/>
            <a:ext cx="0" cy="1516363"/>
          </a:xfrm>
          <a:prstGeom prst="straightConnector1">
            <a:avLst/>
          </a:prstGeom>
          <a:ln w="41275">
            <a:solidFill>
              <a:srgbClr val="00B050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200900" y="2982304"/>
            <a:ext cx="1" cy="1519328"/>
          </a:xfrm>
          <a:prstGeom prst="straightConnector1">
            <a:avLst/>
          </a:prstGeom>
          <a:ln w="41275">
            <a:solidFill>
              <a:srgbClr val="00B050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123177" y="3475518"/>
            <a:ext cx="1657997" cy="92703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900" b="1" kern="0" dirty="0" smtClean="0">
                <a:solidFill>
                  <a:schemeClr val="bg1"/>
                </a:solidFill>
                <a:latin typeface="Arial"/>
              </a:rPr>
              <a:t>Департамент развития предпринимательской деятельности Евразийской экономической комиссии</a:t>
            </a:r>
            <a:endParaRPr lang="ru-RU" sz="9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41" name="Прямая со стрелкой 40"/>
          <p:cNvCxnSpPr>
            <a:stCxn id="37" idx="1"/>
          </p:cNvCxnSpPr>
          <p:nvPr/>
        </p:nvCxnSpPr>
        <p:spPr>
          <a:xfrm flipH="1">
            <a:off x="7200902" y="4501632"/>
            <a:ext cx="228599" cy="0"/>
          </a:xfrm>
          <a:prstGeom prst="straightConnector1">
            <a:avLst/>
          </a:prstGeom>
          <a:ln w="41275">
            <a:solidFill>
              <a:srgbClr val="00B05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96" idx="1"/>
          </p:cNvCxnSpPr>
          <p:nvPr/>
        </p:nvCxnSpPr>
        <p:spPr>
          <a:xfrm flipH="1" flipV="1">
            <a:off x="7200900" y="1099646"/>
            <a:ext cx="187326" cy="1"/>
          </a:xfrm>
          <a:prstGeom prst="straightConnector1">
            <a:avLst/>
          </a:prstGeom>
          <a:ln w="41275">
            <a:solidFill>
              <a:srgbClr val="00B05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Скругленный прямоугольник 45"/>
          <p:cNvSpPr/>
          <p:nvPr/>
        </p:nvSpPr>
        <p:spPr>
          <a:xfrm>
            <a:off x="123177" y="4953001"/>
            <a:ext cx="1657997" cy="1007594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900" b="1" kern="0" dirty="0">
                <a:solidFill>
                  <a:schemeClr val="bg1"/>
                </a:solidFill>
                <a:latin typeface="Arial"/>
              </a:rPr>
              <a:t>Субъекты предпринимательской </a:t>
            </a:r>
            <a:r>
              <a:rPr lang="ru-RU" sz="900" b="1" kern="0" dirty="0" smtClean="0">
                <a:solidFill>
                  <a:schemeClr val="bg1"/>
                </a:solidFill>
                <a:latin typeface="Arial"/>
              </a:rPr>
              <a:t>деятельности, бизнес-ассоциации, представители научного сообщества и др.</a:t>
            </a:r>
            <a:endParaRPr lang="ru-RU" sz="9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952175" y="2813081"/>
            <a:ext cx="917999" cy="0"/>
          </a:xfrm>
          <a:prstGeom prst="straightConnector1">
            <a:avLst/>
          </a:prstGeom>
          <a:ln w="63500">
            <a:solidFill>
              <a:srgbClr val="00B050"/>
            </a:solidFill>
            <a:headEnd type="none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22" idx="0"/>
          </p:cNvCxnSpPr>
          <p:nvPr/>
        </p:nvCxnSpPr>
        <p:spPr>
          <a:xfrm flipV="1">
            <a:off x="952176" y="2782321"/>
            <a:ext cx="0" cy="693197"/>
          </a:xfrm>
          <a:prstGeom prst="straightConnector1">
            <a:avLst/>
          </a:prstGeom>
          <a:ln w="63500">
            <a:solidFill>
              <a:srgbClr val="00B05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46" idx="0"/>
            <a:endCxn id="22" idx="2"/>
          </p:cNvCxnSpPr>
          <p:nvPr/>
        </p:nvCxnSpPr>
        <p:spPr>
          <a:xfrm flipV="1">
            <a:off x="952176" y="4402553"/>
            <a:ext cx="0" cy="550448"/>
          </a:xfrm>
          <a:prstGeom prst="straightConnector1">
            <a:avLst/>
          </a:prstGeom>
          <a:ln w="63500">
            <a:solidFill>
              <a:srgbClr val="00B050"/>
            </a:solidFill>
            <a:headEnd type="stealth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Рисунок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7" y="941125"/>
            <a:ext cx="1555428" cy="116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51" y="1409314"/>
            <a:ext cx="5673378" cy="4608472"/>
          </a:xfrm>
          <a:prstGeom prst="rect">
            <a:avLst/>
          </a:prstGeom>
        </p:spPr>
      </p:pic>
      <p:sp>
        <p:nvSpPr>
          <p:cNvPr id="12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19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00202" y="-26818"/>
            <a:ext cx="7231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Приоритетные сферы анализа количества заключений проектов НПА</a:t>
            </a:r>
            <a:r>
              <a:rPr lang="ru-RU" sz="1600" b="1" dirty="0"/>
              <a:t> </a:t>
            </a:r>
            <a:r>
              <a:rPr lang="ru-RU" sz="1600" b="1" dirty="0" smtClean="0"/>
              <a:t>ЕЭК </a:t>
            </a:r>
          </a:p>
          <a:p>
            <a:pPr algn="ctr"/>
            <a:r>
              <a:rPr lang="ru-RU" sz="1600" b="1" dirty="0" smtClean="0"/>
              <a:t>(с учетом доли от общего количества заключений </a:t>
            </a:r>
          </a:p>
          <a:p>
            <a:pPr algn="ctr"/>
            <a:r>
              <a:rPr lang="ru-RU" sz="1600" b="1" dirty="0" smtClean="0"/>
              <a:t>по проектам решений Коллегии ЕЭК)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66675" y="2224813"/>
            <a:ext cx="228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Техническое </a:t>
            </a:r>
            <a:r>
              <a:rPr lang="ru-RU" sz="1600" b="1" dirty="0">
                <a:solidFill>
                  <a:srgbClr val="00B050"/>
                </a:solidFill>
              </a:rPr>
              <a:t>регулирование и применение санитарных, фитосанитарных и ветеринарных </a:t>
            </a:r>
            <a:r>
              <a:rPr lang="ru-RU" sz="1600" b="1" dirty="0" smtClean="0">
                <a:solidFill>
                  <a:srgbClr val="00B050"/>
                </a:solidFill>
              </a:rPr>
              <a:t>мер (39,53%) 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3828" y="822843"/>
            <a:ext cx="46791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Таможенное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администрирование (13,95%)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86550" y="2500808"/>
            <a:ext cx="228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B050"/>
                </a:solidFill>
              </a:rPr>
              <a:t>Т</a:t>
            </a:r>
            <a:r>
              <a:rPr lang="ru-RU" sz="1600" b="1" dirty="0" smtClean="0">
                <a:solidFill>
                  <a:srgbClr val="00B050"/>
                </a:solidFill>
              </a:rPr>
              <a:t>аможенно-тарифное</a:t>
            </a:r>
          </a:p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нетарифное </a:t>
            </a:r>
            <a:r>
              <a:rPr lang="ru-RU" sz="1600" b="1" dirty="0" smtClean="0">
                <a:solidFill>
                  <a:srgbClr val="00B050"/>
                </a:solidFill>
              </a:rPr>
              <a:t>регулирование (13,95%)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5450" y="5940217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Антимонопольное регулирование (9,3%)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85876" y="5940217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solidFill>
                  <a:srgbClr val="00B050"/>
                </a:solidFill>
              </a:rPr>
              <a:t>Транспорт </a:t>
            </a:r>
            <a:r>
              <a:rPr lang="ru-RU" b="1" dirty="0">
                <a:solidFill>
                  <a:srgbClr val="00B050"/>
                </a:solidFill>
              </a:rPr>
              <a:t>и </a:t>
            </a:r>
            <a:r>
              <a:rPr lang="ru-RU" b="1" dirty="0" smtClean="0">
                <a:solidFill>
                  <a:srgbClr val="00B050"/>
                </a:solidFill>
              </a:rPr>
              <a:t>инфраструктура (6,98%)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3682" y="3087757"/>
            <a:ext cx="32194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Приоритетные направления </a:t>
            </a:r>
            <a:r>
              <a:rPr lang="ru-RU" sz="1400" b="1" dirty="0">
                <a:solidFill>
                  <a:srgbClr val="FF0000"/>
                </a:solidFill>
              </a:rPr>
              <a:t>подготовки заключений о последствиях влияния проектов международных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договоров </a:t>
            </a:r>
            <a:r>
              <a:rPr lang="ru-RU" sz="1400" b="1" dirty="0">
                <a:solidFill>
                  <a:srgbClr val="FF0000"/>
                </a:solidFill>
              </a:rPr>
              <a:t>и актов ЕЭК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 </a:t>
            </a:r>
            <a:r>
              <a:rPr lang="ru-RU" sz="1400" b="1" dirty="0">
                <a:solidFill>
                  <a:srgbClr val="FF0000"/>
                </a:solidFill>
              </a:rPr>
              <a:t>условия ведения предпринимательской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деятельности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92" y="3503255"/>
            <a:ext cx="1886016" cy="11001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361" y="1108881"/>
            <a:ext cx="1088092" cy="108809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7" y="5588329"/>
            <a:ext cx="1247774" cy="99821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467" y="5367208"/>
            <a:ext cx="1342766" cy="134276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49" y="3961806"/>
            <a:ext cx="1276351" cy="957264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246265" y="5576094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800" b="1" smtClean="0">
                <a:solidFill>
                  <a:srgbClr val="FF0000"/>
                </a:solidFill>
              </a:rPr>
              <a:t>16,29% </a:t>
            </a:r>
            <a:r>
              <a:rPr lang="ru-RU" sz="800" b="1" dirty="0" smtClean="0">
                <a:solidFill>
                  <a:srgbClr val="FF0000"/>
                </a:solidFill>
              </a:rPr>
              <a:t>составили заключения на проекты </a:t>
            </a:r>
            <a:r>
              <a:rPr lang="ru-RU" sz="800" b="1" dirty="0">
                <a:solidFill>
                  <a:srgbClr val="FF0000"/>
                </a:solidFill>
              </a:rPr>
              <a:t>р</a:t>
            </a:r>
            <a:r>
              <a:rPr lang="ru-RU" sz="800" b="1" dirty="0" smtClean="0">
                <a:solidFill>
                  <a:srgbClr val="FF0000"/>
                </a:solidFill>
              </a:rPr>
              <a:t>ешений Коллегии </a:t>
            </a:r>
            <a:r>
              <a:rPr lang="ru-RU" sz="800" b="1" dirty="0">
                <a:solidFill>
                  <a:srgbClr val="FF0000"/>
                </a:solidFill>
              </a:rPr>
              <a:t>ЕЭК вносимые </a:t>
            </a:r>
            <a:r>
              <a:rPr lang="ru-RU" sz="800" b="1" dirty="0" smtClean="0">
                <a:solidFill>
                  <a:srgbClr val="FF0000"/>
                </a:solidFill>
              </a:rPr>
              <a:t>Департаментами, </a:t>
            </a:r>
            <a:r>
              <a:rPr lang="ru-RU" sz="800" b="1" dirty="0">
                <a:solidFill>
                  <a:srgbClr val="FF0000"/>
                </a:solidFill>
              </a:rPr>
              <a:t>осуществляющих обеспечивающую </a:t>
            </a:r>
            <a:r>
              <a:rPr lang="ru-RU" sz="800" b="1" dirty="0" smtClean="0">
                <a:solidFill>
                  <a:srgbClr val="FF0000"/>
                </a:solidFill>
              </a:rPr>
              <a:t>деятельность ЕЭК.</a:t>
            </a:r>
            <a:r>
              <a:rPr lang="ru-RU" sz="800" b="1" dirty="0" smtClean="0">
                <a:solidFill>
                  <a:srgbClr val="00B050"/>
                </a:solidFill>
              </a:rPr>
              <a:t> </a:t>
            </a:r>
            <a:endParaRPr lang="ru-RU" sz="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3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2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6146" y="-76200"/>
            <a:ext cx="6779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Актуальность проблемы. </a:t>
            </a:r>
          </a:p>
          <a:p>
            <a:pPr algn="ctr"/>
            <a:r>
              <a:rPr lang="ru-RU" sz="2400" b="1" dirty="0" smtClean="0"/>
              <a:t>Какова цель внедрения ОРВ в ЕЭК?</a:t>
            </a:r>
            <a:endParaRPr lang="ru-RU" sz="24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5535" y="876300"/>
            <a:ext cx="8992168" cy="657225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Цель внедрения ОРВ в ЕЭК – обеспечение эффективности наднационального регулирования, то есть </a:t>
            </a:r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его </a:t>
            </a: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способности </a:t>
            </a:r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обеспечить достижение установленных Соглашениями о формировании ТС и ЕЭП общественно значимых целей с наименьшей нагрузкой на государственные органы и </a:t>
            </a: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предпринимательство Сторон                                               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704904" y="2446469"/>
            <a:ext cx="3352800" cy="1925802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Интересы наднационального органа (ЕЭК) – их соблюдение закреплено в Договоре о ЕЭК: </a:t>
            </a:r>
          </a:p>
          <a:p>
            <a:pPr marL="228600" indent="-228600" algn="ctr">
              <a:buAutoNum type="arabicPeriod"/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ЕЭК самостоятельна в принятии решений. </a:t>
            </a:r>
          </a:p>
          <a:p>
            <a:pPr marL="228600" indent="-228600" algn="ctr">
              <a:buAutoNum type="arabicPeriod"/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ЕЭК непосредственно осуществляет полномочия, переданные Сторонами на наднациональный уровень.  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536" y="1724025"/>
            <a:ext cx="8992168" cy="502158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Э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ффективное </a:t>
            </a:r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наднациональное регулирование подразумевает </a:t>
            </a:r>
            <a:endParaRPr lang="ru-RU" sz="1400" b="1" kern="0" dirty="0" smtClean="0">
              <a:solidFill>
                <a:schemeClr val="bg1"/>
              </a:solidFill>
              <a:latin typeface="Arial"/>
            </a:endParaRPr>
          </a:p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обеспечение </a:t>
            </a:r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баланса интересов трех заинтересованных групп субъектов</a:t>
            </a:r>
          </a:p>
        </p:txBody>
      </p:sp>
      <p:cxnSp>
        <p:nvCxnSpPr>
          <p:cNvPr id="35" name="Прямая со стрелкой 34"/>
          <p:cNvCxnSpPr>
            <a:stCxn id="31" idx="2"/>
            <a:endCxn id="34" idx="0"/>
          </p:cNvCxnSpPr>
          <p:nvPr/>
        </p:nvCxnSpPr>
        <p:spPr>
          <a:xfrm>
            <a:off x="4561619" y="1533525"/>
            <a:ext cx="1" cy="190500"/>
          </a:xfrm>
          <a:prstGeom prst="straightConnector1">
            <a:avLst/>
          </a:prstGeom>
          <a:ln w="25400">
            <a:solidFill>
              <a:schemeClr val="accent2"/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3553573" y="2446471"/>
            <a:ext cx="2016092" cy="1925800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Интересы </a:t>
            </a: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бизнес-сообществ Сторон – </a:t>
            </a:r>
          </a:p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в настоящее время </a:t>
            </a:r>
          </a:p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отсутствуют действенные механизмы их соблюдения 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9" name="Прямая со стрелкой 38"/>
          <p:cNvCxnSpPr>
            <a:stCxn id="34" idx="2"/>
            <a:endCxn id="38" idx="0"/>
          </p:cNvCxnSpPr>
          <p:nvPr/>
        </p:nvCxnSpPr>
        <p:spPr>
          <a:xfrm flipH="1">
            <a:off x="4561619" y="2226183"/>
            <a:ext cx="1" cy="220288"/>
          </a:xfrm>
          <a:prstGeom prst="straightConnector1">
            <a:avLst/>
          </a:prstGeom>
          <a:ln w="25400">
            <a:solidFill>
              <a:schemeClr val="accent2"/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33" idx="0"/>
          </p:cNvCxnSpPr>
          <p:nvPr/>
        </p:nvCxnSpPr>
        <p:spPr>
          <a:xfrm>
            <a:off x="7381304" y="2226183"/>
            <a:ext cx="0" cy="220286"/>
          </a:xfrm>
          <a:prstGeom prst="straightConnector1">
            <a:avLst/>
          </a:prstGeom>
          <a:ln w="25400">
            <a:solidFill>
              <a:schemeClr val="accent2"/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29" idx="0"/>
          </p:cNvCxnSpPr>
          <p:nvPr/>
        </p:nvCxnSpPr>
        <p:spPr>
          <a:xfrm>
            <a:off x="1741935" y="2226183"/>
            <a:ext cx="0" cy="220286"/>
          </a:xfrm>
          <a:prstGeom prst="straightConnector1">
            <a:avLst/>
          </a:prstGeom>
          <a:ln w="25400">
            <a:solidFill>
              <a:schemeClr val="accent2"/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204217" y="4372270"/>
            <a:ext cx="344385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solidFill>
                  <a:srgbClr val="00B050"/>
                </a:solidFill>
              </a:rPr>
              <a:t>	</a:t>
            </a:r>
            <a:endParaRPr lang="ru-RU" sz="1400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536" y="4899156"/>
            <a:ext cx="1901380" cy="1325709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«Информационный вакуум» у представителей бизнес-сообществ Сторон в отношении большинства проектов НПА, разрабатываемых в ЕЭК</a:t>
            </a:r>
            <a:endParaRPr lang="ru-RU" sz="10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56324" y="4914609"/>
            <a:ext cx="1901380" cy="1310256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Низкая представленность представителей интересов бизнеса </a:t>
            </a:r>
          </a:p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в составах Консультативных комитетов (подкомитетов)*</a:t>
            </a:r>
            <a:endParaRPr lang="ru-RU" sz="10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32795" y="4915600"/>
            <a:ext cx="1901380" cy="1310256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Отсутствие механизма «обратной связи» и практики учета замечаний при направлении обращений в ЕЭК </a:t>
            </a:r>
            <a:endParaRPr lang="ru-RU" sz="10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536" y="4452075"/>
            <a:ext cx="8992168" cy="278940"/>
          </a:xfrm>
          <a:prstGeom prst="roundRect">
            <a:avLst/>
          </a:prstGeom>
          <a:solidFill>
            <a:schemeClr val="accent4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Проблемные вопросы соблюдения интересов бизнес-сообществ Сторон </a:t>
            </a:r>
            <a:endParaRPr lang="ru-RU" sz="1200" b="1" kern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>
            <a:off x="8107014" y="4731015"/>
            <a:ext cx="0" cy="183594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65535" y="2446469"/>
            <a:ext cx="3352800" cy="1883545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Интересы государственных органов Сторон – предусмотрен обширный перечень механизмов их соблюдения: </a:t>
            </a:r>
          </a:p>
          <a:p>
            <a:pPr marL="228600" indent="-228600" algn="ctr">
              <a:buAutoNum type="arabicPeriod"/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Внутригосударственное согласование. </a:t>
            </a:r>
          </a:p>
          <a:p>
            <a:pPr marL="228600" indent="-228600" algn="ctr">
              <a:buAutoNum type="arabicPeriod"/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Участие в деятельности Консультативных комитетов (подкомитетов).</a:t>
            </a:r>
          </a:p>
          <a:p>
            <a:pPr marL="228600" indent="-228600" algn="ctr">
              <a:buAutoNum type="arabicPeriod"/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Проведение заседаний рабочих групп и совещаний экспертов.                                 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2373535" y="4899156"/>
            <a:ext cx="1901380" cy="1310256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Отсутствие возможности доведения позиции бизнес-сообществ Сторон на заседаниях Коллегии ЕЭК до всех ее членов (министров)</a:t>
            </a:r>
            <a:endParaRPr lang="ru-RU" sz="10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0" name="Прямая со стрелкой 49"/>
          <p:cNvCxnSpPr>
            <a:endCxn id="19" idx="0"/>
          </p:cNvCxnSpPr>
          <p:nvPr/>
        </p:nvCxnSpPr>
        <p:spPr>
          <a:xfrm>
            <a:off x="5783485" y="4731015"/>
            <a:ext cx="0" cy="184585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endCxn id="105" idx="0"/>
          </p:cNvCxnSpPr>
          <p:nvPr/>
        </p:nvCxnSpPr>
        <p:spPr>
          <a:xfrm>
            <a:off x="3324225" y="4731015"/>
            <a:ext cx="0" cy="168141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endCxn id="17" idx="0"/>
          </p:cNvCxnSpPr>
          <p:nvPr/>
        </p:nvCxnSpPr>
        <p:spPr>
          <a:xfrm>
            <a:off x="1016226" y="4731015"/>
            <a:ext cx="0" cy="168141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stealth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-10382" y="6276057"/>
            <a:ext cx="90680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FF0000"/>
                </a:solidFill>
              </a:rPr>
              <a:t>* </a:t>
            </a:r>
            <a:r>
              <a:rPr lang="ru-RU" sz="1000" dirty="0" smtClean="0">
                <a:solidFill>
                  <a:srgbClr val="FF0000"/>
                </a:solidFill>
              </a:rPr>
              <a:t>Представители бизнес-сообщества включены в составы </a:t>
            </a:r>
            <a:r>
              <a:rPr lang="ru-RU" sz="1000" b="1" dirty="0" smtClean="0">
                <a:solidFill>
                  <a:srgbClr val="FF0000"/>
                </a:solidFill>
              </a:rPr>
              <a:t>лишь </a:t>
            </a:r>
            <a:r>
              <a:rPr lang="ru-RU" sz="1000" b="1" dirty="0">
                <a:solidFill>
                  <a:srgbClr val="FF0000"/>
                </a:solidFill>
              </a:rPr>
              <a:t>8 из 17 </a:t>
            </a:r>
            <a:r>
              <a:rPr lang="ru-RU" sz="1000" dirty="0">
                <a:solidFill>
                  <a:srgbClr val="FF0000"/>
                </a:solidFill>
              </a:rPr>
              <a:t>консультативных комитетов, образованных при </a:t>
            </a:r>
            <a:r>
              <a:rPr lang="ru-RU" sz="1000" dirty="0" smtClean="0">
                <a:solidFill>
                  <a:srgbClr val="FF0000"/>
                </a:solidFill>
              </a:rPr>
              <a:t>ЕЭК. </a:t>
            </a:r>
            <a:r>
              <a:rPr lang="ru-RU" sz="1000" b="1" dirty="0" smtClean="0">
                <a:solidFill>
                  <a:srgbClr val="FF0000"/>
                </a:solidFill>
              </a:rPr>
              <a:t>Средняя </a:t>
            </a:r>
            <a:r>
              <a:rPr lang="ru-RU" sz="1000" b="1" dirty="0">
                <a:solidFill>
                  <a:srgbClr val="FF0000"/>
                </a:solidFill>
              </a:rPr>
              <a:t>доля </a:t>
            </a:r>
            <a:r>
              <a:rPr lang="ru-RU" sz="1000" dirty="0">
                <a:solidFill>
                  <a:srgbClr val="FF0000"/>
                </a:solidFill>
              </a:rPr>
              <a:t>представителей </a:t>
            </a:r>
            <a:r>
              <a:rPr lang="ru-RU" sz="1000" dirty="0" smtClean="0">
                <a:solidFill>
                  <a:srgbClr val="FF0000"/>
                </a:solidFill>
              </a:rPr>
              <a:t>бизнес-сообщества от </a:t>
            </a:r>
            <a:r>
              <a:rPr lang="ru-RU" sz="1000" dirty="0">
                <a:solidFill>
                  <a:srgbClr val="FF0000"/>
                </a:solidFill>
              </a:rPr>
              <a:t>общей численности составов всех консультативных комитетов и подкомитетов составляет </a:t>
            </a:r>
            <a:r>
              <a:rPr lang="ru-RU" sz="1000" b="1" dirty="0" smtClean="0">
                <a:solidFill>
                  <a:srgbClr val="FF0000"/>
                </a:solidFill>
              </a:rPr>
              <a:t>11,71%</a:t>
            </a:r>
            <a:r>
              <a:rPr lang="ru-RU" sz="1000" dirty="0" smtClean="0">
                <a:solidFill>
                  <a:srgbClr val="FF0000"/>
                </a:solidFill>
              </a:rPr>
              <a:t>. </a:t>
            </a:r>
            <a:r>
              <a:rPr lang="ru-RU" sz="1000" dirty="0">
                <a:solidFill>
                  <a:srgbClr val="FF0000"/>
                </a:solidFill>
              </a:rPr>
              <a:t>П</a:t>
            </a:r>
            <a:r>
              <a:rPr lang="ru-RU" sz="1000" dirty="0" smtClean="0">
                <a:solidFill>
                  <a:srgbClr val="FF0000"/>
                </a:solidFill>
              </a:rPr>
              <a:t>ри </a:t>
            </a:r>
            <a:r>
              <a:rPr lang="ru-RU" sz="1000" dirty="0">
                <a:solidFill>
                  <a:srgbClr val="FF0000"/>
                </a:solidFill>
              </a:rPr>
              <a:t>этом 44,68% от всех представителей </a:t>
            </a:r>
            <a:r>
              <a:rPr lang="ru-RU" sz="1000" dirty="0" smtClean="0">
                <a:solidFill>
                  <a:srgbClr val="FF0000"/>
                </a:solidFill>
              </a:rPr>
              <a:t>бизнес-сообщества сосредоточены в составах консультативных комитетов под председательством Члена Коллегии (Министра) Т.М. Сулейменова.</a:t>
            </a:r>
            <a:endParaRPr lang="ru-RU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69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20</a:t>
            </a:fld>
            <a:endParaRPr lang="ru-RU" dirty="0">
              <a:latin typeface="Times"/>
              <a:cs typeface="Time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5" y="1492250"/>
            <a:ext cx="4867275" cy="329893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61925" y="4787384"/>
            <a:ext cx="8880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/>
              <a:t>Благодарю за внимание!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1498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prstClr val="black"/>
                </a:solidFill>
                <a:latin typeface="Times"/>
                <a:cs typeface="Times"/>
              </a:rPr>
              <a:pPr/>
              <a:t>3</a:t>
            </a:fld>
            <a:endParaRPr lang="ru-RU" dirty="0">
              <a:solidFill>
                <a:prstClr val="black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6146" y="-76200"/>
            <a:ext cx="6779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Первые шаги к внедрению ОРВ в ЕЭК. 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Что уже сделано? 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678487" y="1409700"/>
            <a:ext cx="2363913" cy="2971800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  В рамках подготовки правил внутреннего документооборота в ЕЭК подготовлены и направлены детальные предложения по формированию </a:t>
            </a:r>
            <a:r>
              <a:rPr lang="ru-RU" sz="1200" b="1" kern="0" dirty="0">
                <a:solidFill>
                  <a:prstClr val="white"/>
                </a:solidFill>
                <a:latin typeface="Arial"/>
              </a:rPr>
              <a:t>регламентной основы для подготовки заключений о последствиях влияния проектов </a:t>
            </a:r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НПА ЕЭК </a:t>
            </a:r>
            <a:r>
              <a:rPr lang="ru-RU" sz="1200" b="1" kern="0" dirty="0">
                <a:solidFill>
                  <a:prstClr val="white"/>
                </a:solidFill>
                <a:latin typeface="Arial"/>
              </a:rPr>
              <a:t>на условия ведения предпринимательской деятельности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85975" y="876300"/>
            <a:ext cx="5019675" cy="371475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Нормативная основа для проведения ОРВ в ЕЭК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29729" y="1409704"/>
            <a:ext cx="2363913" cy="2971798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360000"/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Утверждено Положение о Консультативном комитете по вопросам предпринимательства, в котором одной из трех основных его задач определена подготовка предложений по устранению избыточных административных барьеров  в сфере предпринимательской</a:t>
            </a:r>
          </a:p>
          <a:p>
            <a:pPr algn="ctr" defTabSz="360000"/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деятельности	*  </a:t>
            </a:r>
            <a:endParaRPr lang="ru-RU" sz="12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39" name="Прямая со стрелкой 38"/>
          <p:cNvCxnSpPr>
            <a:stCxn id="34" idx="2"/>
            <a:endCxn id="29" idx="0"/>
          </p:cNvCxnSpPr>
          <p:nvPr/>
        </p:nvCxnSpPr>
        <p:spPr>
          <a:xfrm flipH="1">
            <a:off x="4591050" y="1247775"/>
            <a:ext cx="4763" cy="161925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33" idx="0"/>
          </p:cNvCxnSpPr>
          <p:nvPr/>
        </p:nvCxnSpPr>
        <p:spPr>
          <a:xfrm>
            <a:off x="7860444" y="1062038"/>
            <a:ext cx="0" cy="347662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38" idx="0"/>
          </p:cNvCxnSpPr>
          <p:nvPr/>
        </p:nvCxnSpPr>
        <p:spPr>
          <a:xfrm>
            <a:off x="1311686" y="1062038"/>
            <a:ext cx="0" cy="347666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204217" y="4257970"/>
            <a:ext cx="344385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solidFill>
                  <a:srgbClr val="00B050"/>
                </a:solidFill>
              </a:rPr>
              <a:t>	</a:t>
            </a:r>
            <a:endParaRPr lang="ru-RU" sz="1400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324100" y="5003931"/>
            <a:ext cx="4588891" cy="1367405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000" b="1" kern="0" dirty="0" smtClean="0">
              <a:solidFill>
                <a:prstClr val="white"/>
              </a:solidFill>
              <a:latin typeface="Arial"/>
            </a:endParaRPr>
          </a:p>
          <a:p>
            <a:pPr algn="ctr"/>
            <a:r>
              <a:rPr lang="ru-RU" sz="1000" b="1" kern="0" dirty="0" smtClean="0">
                <a:solidFill>
                  <a:prstClr val="white"/>
                </a:solidFill>
                <a:latin typeface="Arial"/>
              </a:rPr>
              <a:t>В структуре Департамента развития предпринимательской деятельности образован отдел адвокатирования предпринимательства, который </a:t>
            </a:r>
            <a:r>
              <a:rPr lang="ru-RU" sz="1000" b="1" kern="0" dirty="0">
                <a:solidFill>
                  <a:prstClr val="white"/>
                </a:solidFill>
                <a:latin typeface="Arial"/>
              </a:rPr>
              <a:t>выполняет специальную задачу – проводит экспертизу проектов международных и наднациональных НПА в целях выявления в них положений, вводящих необоснованные ограничения и обязанности для субъектов предпринимательской деятельности или способствующих их введению. </a:t>
            </a:r>
          </a:p>
          <a:p>
            <a:pPr algn="ctr"/>
            <a:endParaRPr lang="ru-RU" sz="10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068597" y="5003931"/>
            <a:ext cx="1967420" cy="1367405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prstClr val="white"/>
                </a:solidFill>
                <a:latin typeface="Arial"/>
              </a:rPr>
              <a:t>Определена специализация сотрудников отдела адвокатирования предпринимательства в части проведения ОРВ проектов НПА по отраслям регулирования  </a:t>
            </a:r>
            <a:endParaRPr lang="ru-RU" sz="10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04216" y="4452075"/>
            <a:ext cx="8831801" cy="278940"/>
          </a:xfrm>
          <a:prstGeom prst="roundRect">
            <a:avLst/>
          </a:prstGeom>
          <a:solidFill>
            <a:schemeClr val="accent4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Организационная основа для проведения ОРВ в ЕЭК</a:t>
            </a:r>
            <a:endParaRPr lang="ru-RU" sz="1200" b="1" kern="0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>
            <a:endCxn id="105" idx="0"/>
          </p:cNvCxnSpPr>
          <p:nvPr/>
        </p:nvCxnSpPr>
        <p:spPr>
          <a:xfrm>
            <a:off x="1173859" y="4731015"/>
            <a:ext cx="1" cy="272916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>
            <a:off x="8052307" y="4731015"/>
            <a:ext cx="0" cy="272916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2600325" y="1409700"/>
            <a:ext cx="3981450" cy="2971800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Утверждено Положение о Департаменте развития предпринимательской деятельности ЕЭК, в котором в числе его основных задач предусмотрены: </a:t>
            </a:r>
          </a:p>
          <a:p>
            <a:pPr algn="ctr"/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1. Обеспечение формирования и реализации сбалансированной политики в сфере предпринимательской деятельности.</a:t>
            </a:r>
          </a:p>
          <a:p>
            <a:pPr algn="ctr"/>
            <a:r>
              <a:rPr lang="ru-RU" sz="1200" b="1" kern="0" dirty="0">
                <a:solidFill>
                  <a:prstClr val="white"/>
                </a:solidFill>
                <a:latin typeface="Arial"/>
              </a:rPr>
              <a:t>2</a:t>
            </a:r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. Выработка предложений, направленных на устранение барьеров, иных ограничений  для субъектов предпринимательской деятельности.  </a:t>
            </a:r>
          </a:p>
          <a:p>
            <a:pPr algn="ctr"/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2. Разработка мероприятий устранению избыточных административных барьеров.  </a:t>
            </a:r>
          </a:p>
          <a:p>
            <a:pPr algn="ctr"/>
            <a:r>
              <a:rPr lang="ru-RU" sz="1200" b="1" kern="0" dirty="0">
                <a:solidFill>
                  <a:prstClr val="white"/>
                </a:solidFill>
                <a:latin typeface="Arial"/>
              </a:rPr>
              <a:t>4</a:t>
            </a:r>
            <a:r>
              <a:rPr lang="ru-RU" sz="1200" b="1" kern="0" dirty="0" smtClean="0">
                <a:solidFill>
                  <a:prstClr val="white"/>
                </a:solidFill>
                <a:latin typeface="Arial"/>
              </a:rPr>
              <a:t>. Оказание содействия в защите интересов субъектов предпринимательской деятельности**                                 </a:t>
            </a:r>
            <a:endParaRPr lang="ru-RU" sz="12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204216" y="5003931"/>
            <a:ext cx="1939287" cy="1367405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prstClr val="white"/>
                </a:solidFill>
                <a:latin typeface="Arial"/>
              </a:rPr>
              <a:t>Достигнуты договоренности о сотрудничестве с Департаментом ОРВ Минэкономразвития России и Центром ОРВ НИУ ВШЭ</a:t>
            </a:r>
            <a:endParaRPr lang="ru-RU" sz="10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25" name="Прямая со стрелкой 24"/>
          <p:cNvCxnSpPr>
            <a:stCxn id="20" idx="2"/>
            <a:endCxn id="17" idx="0"/>
          </p:cNvCxnSpPr>
          <p:nvPr/>
        </p:nvCxnSpPr>
        <p:spPr>
          <a:xfrm flipH="1">
            <a:off x="4618546" y="4731015"/>
            <a:ext cx="1571" cy="272916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0" y="6396220"/>
            <a:ext cx="926477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FF0000"/>
                </a:solidFill>
              </a:rPr>
              <a:t>* Абзац третий пункта 2 Положения о </a:t>
            </a:r>
            <a:r>
              <a:rPr lang="ru-RU" sz="1000" dirty="0">
                <a:solidFill>
                  <a:srgbClr val="FF0000"/>
                </a:solidFill>
              </a:rPr>
              <a:t>К</a:t>
            </a:r>
            <a:r>
              <a:rPr lang="ru-RU" sz="1000" dirty="0" smtClean="0">
                <a:solidFill>
                  <a:srgbClr val="FF0000"/>
                </a:solidFill>
              </a:rPr>
              <a:t>онсультативном комитете по вопросам предпринимательства, утвержденного Решением Коллегии ЕЭК</a:t>
            </a:r>
            <a:r>
              <a:rPr lang="en-US" sz="1000" dirty="0" smtClean="0">
                <a:solidFill>
                  <a:srgbClr val="FF0000"/>
                </a:solidFill>
              </a:rPr>
              <a:t> </a:t>
            </a:r>
            <a:r>
              <a:rPr lang="ru-RU" sz="1000" dirty="0" smtClean="0">
                <a:solidFill>
                  <a:srgbClr val="FF0000"/>
                </a:solidFill>
              </a:rPr>
              <a:t>от 25.09.2012 № 171.</a:t>
            </a:r>
          </a:p>
          <a:p>
            <a:r>
              <a:rPr lang="ru-RU" sz="1000" dirty="0" smtClean="0">
                <a:solidFill>
                  <a:srgbClr val="FF0000"/>
                </a:solidFill>
              </a:rPr>
              <a:t>** Пункт 6 Положения о Департаменте развития предпринимательской деятельности, утвержденного приказом Председателя Коллегии ЕЭК от 10.10.2012 № 294.</a:t>
            </a:r>
          </a:p>
          <a:p>
            <a:endParaRPr lang="ru-RU" dirty="0"/>
          </a:p>
        </p:txBody>
      </p:sp>
      <p:cxnSp>
        <p:nvCxnSpPr>
          <p:cNvPr id="22" name="Прямая со стрелкой 21"/>
          <p:cNvCxnSpPr>
            <a:stCxn id="34" idx="1"/>
          </p:cNvCxnSpPr>
          <p:nvPr/>
        </p:nvCxnSpPr>
        <p:spPr>
          <a:xfrm flipH="1">
            <a:off x="1311685" y="1062038"/>
            <a:ext cx="774290" cy="0"/>
          </a:xfrm>
          <a:prstGeom prst="straightConnector1">
            <a:avLst/>
          </a:prstGeom>
          <a:ln>
            <a:solidFill>
              <a:schemeClr val="accent2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4" idx="3"/>
          </p:cNvCxnSpPr>
          <p:nvPr/>
        </p:nvCxnSpPr>
        <p:spPr>
          <a:xfrm>
            <a:off x="7105650" y="1062038"/>
            <a:ext cx="754794" cy="0"/>
          </a:xfrm>
          <a:prstGeom prst="straightConnector1">
            <a:avLst/>
          </a:prstGeom>
          <a:ln>
            <a:solidFill>
              <a:schemeClr val="accent2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1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4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1175" y="34439"/>
            <a:ext cx="6848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Первый опыт. Как Департамент развития предпринимательской деятельности проводит ОРВ сейчас? 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637" y="5512279"/>
            <a:ext cx="8982015" cy="1242204"/>
          </a:xfrm>
          <a:prstGeom prst="roundRect">
            <a:avLst/>
          </a:prstGeom>
          <a:solidFill>
            <a:schemeClr val="accent3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100" b="1" kern="0" dirty="0">
                <a:latin typeface="Arial"/>
              </a:rPr>
              <a:t>Первые итоги работы </a:t>
            </a:r>
            <a:r>
              <a:rPr lang="ru-RU" sz="1100" b="1" kern="0" dirty="0" smtClean="0">
                <a:latin typeface="Arial"/>
              </a:rPr>
              <a:t>отдела адвокатирования предпринимательства с октября 2012 г.  по январь 2013 г.   </a:t>
            </a:r>
            <a:endParaRPr lang="ru-RU" sz="1100" b="1" kern="0" dirty="0">
              <a:latin typeface="Arial"/>
            </a:endParaRPr>
          </a:p>
          <a:p>
            <a:pPr algn="just">
              <a:spcAft>
                <a:spcPts val="600"/>
              </a:spcAft>
            </a:pPr>
            <a:r>
              <a:rPr lang="ru-RU" sz="1100" b="1" kern="0" dirty="0" smtClean="0">
                <a:latin typeface="Arial"/>
              </a:rPr>
              <a:t>1. </a:t>
            </a:r>
            <a:r>
              <a:rPr lang="ru-RU" sz="1100" kern="0" dirty="0" smtClean="0">
                <a:latin typeface="Arial"/>
              </a:rPr>
              <a:t>Отделом было </a:t>
            </a:r>
            <a:r>
              <a:rPr lang="ru-RU" sz="1100" b="1" kern="0" dirty="0" smtClean="0">
                <a:latin typeface="Arial"/>
              </a:rPr>
              <a:t>проведено более 190 экспертиз </a:t>
            </a:r>
            <a:r>
              <a:rPr lang="ru-RU" sz="1100" kern="0" dirty="0" smtClean="0">
                <a:latin typeface="Arial"/>
              </a:rPr>
              <a:t>проектов правовых актов ЕЭК.</a:t>
            </a:r>
          </a:p>
          <a:p>
            <a:pPr algn="just">
              <a:spcAft>
                <a:spcPts val="600"/>
              </a:spcAft>
            </a:pPr>
            <a:r>
              <a:rPr lang="ru-RU" sz="1100" b="1" kern="0" dirty="0" smtClean="0">
                <a:latin typeface="Arial"/>
              </a:rPr>
              <a:t>2. Внесено более содержательных 160 </a:t>
            </a:r>
            <a:r>
              <a:rPr lang="ru-RU" sz="1100" b="1" kern="0" dirty="0">
                <a:latin typeface="Arial"/>
              </a:rPr>
              <a:t>предложений </a:t>
            </a:r>
            <a:r>
              <a:rPr lang="ru-RU" sz="1100" kern="0" dirty="0">
                <a:latin typeface="Arial"/>
              </a:rPr>
              <a:t>по устранению, недопущению и минимизации </a:t>
            </a:r>
            <a:r>
              <a:rPr lang="ru-RU" sz="1100" kern="0" dirty="0" smtClean="0">
                <a:latin typeface="Arial"/>
              </a:rPr>
              <a:t>административных барьеров</a:t>
            </a:r>
            <a:r>
              <a:rPr lang="ru-RU" sz="1100" kern="0" dirty="0">
                <a:latin typeface="Arial"/>
              </a:rPr>
              <a:t>, иных ограничений взаимного доступа субъектов предпринимательской деятельности на </a:t>
            </a:r>
            <a:r>
              <a:rPr lang="ru-RU" sz="1100" kern="0" dirty="0" smtClean="0">
                <a:latin typeface="Arial"/>
              </a:rPr>
              <a:t>рынок Сторон</a:t>
            </a:r>
            <a:r>
              <a:rPr lang="ru-RU" sz="1100" kern="0" dirty="0">
                <a:latin typeface="Arial"/>
              </a:rPr>
              <a:t>, </a:t>
            </a:r>
            <a:r>
              <a:rPr lang="ru-RU" sz="1100" kern="0">
                <a:latin typeface="Arial"/>
              </a:rPr>
              <a:t>изложенных </a:t>
            </a:r>
            <a:r>
              <a:rPr lang="ru-RU" sz="1100" kern="0" smtClean="0">
                <a:latin typeface="Arial"/>
              </a:rPr>
              <a:t>             в </a:t>
            </a:r>
            <a:r>
              <a:rPr lang="ru-RU" sz="1100" b="1" kern="0" dirty="0">
                <a:latin typeface="Arial"/>
              </a:rPr>
              <a:t>51 </a:t>
            </a:r>
            <a:r>
              <a:rPr lang="ru-RU" sz="1100" b="1" kern="0" dirty="0" smtClean="0">
                <a:latin typeface="Arial"/>
              </a:rPr>
              <a:t>заключении </a:t>
            </a:r>
            <a:r>
              <a:rPr lang="ru-RU" sz="1100" kern="0" dirty="0">
                <a:latin typeface="Arial"/>
              </a:rPr>
              <a:t>(из них </a:t>
            </a:r>
            <a:r>
              <a:rPr lang="ru-RU" sz="1100" b="1" kern="0" dirty="0">
                <a:latin typeface="Arial"/>
              </a:rPr>
              <a:t>43 заключения </a:t>
            </a:r>
            <a:r>
              <a:rPr lang="ru-RU" sz="1100" kern="0" dirty="0">
                <a:latin typeface="Arial"/>
              </a:rPr>
              <a:t>было подготовлено в рамках рассмотрения материалов, внесенных к рассмотрению на заседаниях Коллегии ЕЭК</a:t>
            </a:r>
            <a:r>
              <a:rPr lang="ru-RU" sz="1100" kern="0" dirty="0" smtClean="0">
                <a:latin typeface="Arial"/>
              </a:rPr>
              <a:t>).</a:t>
            </a:r>
            <a:endParaRPr lang="ru-RU" sz="1100" kern="0" dirty="0">
              <a:latin typeface="Arial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66950" y="876300"/>
            <a:ext cx="5019675" cy="371475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Коллегия Евразийской экономической комиссии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0287" y="1666875"/>
            <a:ext cx="2352675" cy="371475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Т.М. Сулейменов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1537" y="3781426"/>
            <a:ext cx="2406650" cy="1635964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Отдел адвокатирования предпринимательства Департамента развития предпринимательской деятельности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39682" y="4295776"/>
            <a:ext cx="2291128" cy="771524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Материалы к заседаниям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Коллегии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(\\</a:t>
            </a:r>
            <a:r>
              <a:rPr lang="en-US" sz="1400" b="1" kern="0" dirty="0" err="1">
                <a:solidFill>
                  <a:prstClr val="white"/>
                </a:solidFill>
                <a:latin typeface="Arial"/>
              </a:rPr>
              <a:t>kts</a:t>
            </a:r>
            <a:r>
              <a:rPr lang="en-US" sz="1400" b="1" kern="0" dirty="0">
                <a:solidFill>
                  <a:prstClr val="white"/>
                </a:solidFill>
                <a:latin typeface="Arial"/>
              </a:rPr>
              <a:t>-server)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24994" y="1666875"/>
            <a:ext cx="2352675" cy="371475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Член Коллегии ЕЭК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625" y="2243137"/>
            <a:ext cx="2352675" cy="433388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Правовой департамент ЕЭК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4655" y="2972885"/>
            <a:ext cx="2352675" cy="1062038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Департаменты ЕЭК –</a:t>
            </a:r>
            <a:r>
              <a:rPr lang="en-US" sz="1400" b="1" kern="0" dirty="0" smtClean="0">
                <a:solidFill>
                  <a:prstClr val="white"/>
                </a:solidFill>
                <a:latin typeface="Arial"/>
              </a:rPr>
              <a:t>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ответственные разработчики проектов НПА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15" name="Прямая со стрелкой 14"/>
          <p:cNvCxnSpPr>
            <a:stCxn id="14" idx="0"/>
            <a:endCxn id="13" idx="2"/>
          </p:cNvCxnSpPr>
          <p:nvPr/>
        </p:nvCxnSpPr>
        <p:spPr>
          <a:xfrm flipV="1">
            <a:off x="1600993" y="2676525"/>
            <a:ext cx="3970" cy="296360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006182" y="2029347"/>
            <a:ext cx="0" cy="1390128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777330" y="3602381"/>
            <a:ext cx="1837532" cy="15823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8" idx="0"/>
          </p:cNvCxnSpPr>
          <p:nvPr/>
        </p:nvCxnSpPr>
        <p:spPr>
          <a:xfrm>
            <a:off x="4614862" y="3618204"/>
            <a:ext cx="0" cy="163222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587499" y="5101514"/>
            <a:ext cx="1824038" cy="1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14" idx="2"/>
          </p:cNvCxnSpPr>
          <p:nvPr/>
        </p:nvCxnSpPr>
        <p:spPr>
          <a:xfrm flipV="1">
            <a:off x="1587499" y="4034923"/>
            <a:ext cx="13494" cy="1066591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лево 31"/>
          <p:cNvSpPr/>
          <p:nvPr/>
        </p:nvSpPr>
        <p:spPr>
          <a:xfrm>
            <a:off x="5818187" y="4438650"/>
            <a:ext cx="518321" cy="48577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2777330" y="3408654"/>
            <a:ext cx="2228852" cy="0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1" idx="0"/>
          </p:cNvCxnSpPr>
          <p:nvPr/>
        </p:nvCxnSpPr>
        <p:spPr>
          <a:xfrm flipH="1" flipV="1">
            <a:off x="4301331" y="1247775"/>
            <a:ext cx="1" cy="419100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7" idx="2"/>
          </p:cNvCxnSpPr>
          <p:nvPr/>
        </p:nvCxnSpPr>
        <p:spPr>
          <a:xfrm flipH="1" flipV="1">
            <a:off x="7286625" y="2038350"/>
            <a:ext cx="24607" cy="1362074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386387" y="3390900"/>
            <a:ext cx="0" cy="390525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5386388" y="3390900"/>
            <a:ext cx="1924844" cy="0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V="1">
            <a:off x="6815932" y="1247775"/>
            <a:ext cx="0" cy="419100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1621341" y="4863198"/>
            <a:ext cx="18517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</a:rPr>
              <a:t>Замечания и предложения</a:t>
            </a:r>
            <a:endParaRPr lang="ru-RU" sz="1100" b="1" dirty="0">
              <a:solidFill>
                <a:schemeClr val="accent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416324" y="3142476"/>
            <a:ext cx="19274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 smtClean="0">
                <a:solidFill>
                  <a:schemeClr val="accent1"/>
                </a:solidFill>
              </a:rPr>
              <a:t>Развернутое обоснование</a:t>
            </a:r>
            <a:endParaRPr lang="ru-RU" sz="1200" b="1" dirty="0">
              <a:solidFill>
                <a:schemeClr val="accent1"/>
              </a:solidFill>
            </a:endParaRP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638" y="2975915"/>
            <a:ext cx="973137" cy="1221287"/>
          </a:xfrm>
          <a:prstGeom prst="rect">
            <a:avLst/>
          </a:prstGeom>
        </p:spPr>
      </p:pic>
      <p:cxnSp>
        <p:nvCxnSpPr>
          <p:cNvPr id="80" name="Прямая со стрелкой 79"/>
          <p:cNvCxnSpPr/>
          <p:nvPr/>
        </p:nvCxnSpPr>
        <p:spPr>
          <a:xfrm>
            <a:off x="2768665" y="3180575"/>
            <a:ext cx="1824038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 flipV="1">
            <a:off x="4592702" y="2038350"/>
            <a:ext cx="1" cy="114222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590550" y="2676525"/>
            <a:ext cx="1" cy="299392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>
            <a:endCxn id="11" idx="1"/>
          </p:cNvCxnSpPr>
          <p:nvPr/>
        </p:nvCxnSpPr>
        <p:spPr>
          <a:xfrm>
            <a:off x="1600992" y="1852613"/>
            <a:ext cx="1524002" cy="0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stCxn id="13" idx="0"/>
          </p:cNvCxnSpPr>
          <p:nvPr/>
        </p:nvCxnSpPr>
        <p:spPr>
          <a:xfrm flipV="1">
            <a:off x="1604963" y="1852613"/>
            <a:ext cx="0" cy="390524"/>
          </a:xfrm>
          <a:prstGeom prst="straightConnector1">
            <a:avLst/>
          </a:prstGeom>
          <a:ln w="38100">
            <a:solidFill>
              <a:srgbClr val="00B05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Стрелка вниз 54"/>
          <p:cNvSpPr/>
          <p:nvPr/>
        </p:nvSpPr>
        <p:spPr>
          <a:xfrm>
            <a:off x="7954678" y="2047875"/>
            <a:ext cx="345056" cy="937565"/>
          </a:xfrm>
          <a:prstGeom prst="downArrow">
            <a:avLst/>
          </a:prstGeom>
          <a:solidFill>
            <a:schemeClr val="tx2">
              <a:lumMod val="50000"/>
            </a:schemeClr>
          </a:solidFill>
          <a:ln>
            <a:solidFill>
              <a:srgbClr val="00142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994631" y="3400424"/>
            <a:ext cx="11865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rgbClr val="FF0000"/>
                </a:solidFill>
              </a:rPr>
              <a:t>Не принимается</a:t>
            </a:r>
            <a:endParaRPr lang="ru-RU" sz="1100" b="1" dirty="0">
              <a:solidFill>
                <a:srgbClr val="FF0000"/>
              </a:solidFill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1739200" y="4034923"/>
            <a:ext cx="0" cy="56448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8" idx="1"/>
          </p:cNvCxnSpPr>
          <p:nvPr/>
        </p:nvCxnSpPr>
        <p:spPr>
          <a:xfrm>
            <a:off x="1739200" y="4599408"/>
            <a:ext cx="1672337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1720155" y="4374101"/>
            <a:ext cx="17059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Повторное согласование</a:t>
            </a:r>
            <a:endParaRPr lang="ru-RU" sz="1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51764" y="2954627"/>
            <a:ext cx="17059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Повторное согласование</a:t>
            </a:r>
            <a:endParaRPr lang="ru-RU" sz="1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201218" y="3180576"/>
            <a:ext cx="10070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rgbClr val="00B050"/>
                </a:solidFill>
              </a:rPr>
              <a:t>Принимается</a:t>
            </a:r>
            <a:endParaRPr lang="ru-RU" sz="1100" b="1" dirty="0">
              <a:solidFill>
                <a:srgbClr val="00B05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34063" y="2695416"/>
            <a:ext cx="10070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rgbClr val="00B050"/>
                </a:solidFill>
              </a:rPr>
              <a:t>Принимается</a:t>
            </a:r>
            <a:endParaRPr lang="ru-RU" sz="1100" b="1" dirty="0">
              <a:solidFill>
                <a:srgbClr val="00B05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555684" y="2702649"/>
            <a:ext cx="17059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Повторное согласование</a:t>
            </a:r>
            <a:endParaRPr lang="ru-RU" sz="1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3" name="Прямая со стрелкой 62"/>
          <p:cNvCxnSpPr>
            <a:stCxn id="7" idx="1"/>
            <a:endCxn id="11" idx="3"/>
          </p:cNvCxnSpPr>
          <p:nvPr/>
        </p:nvCxnSpPr>
        <p:spPr>
          <a:xfrm flipH="1">
            <a:off x="5477669" y="1852613"/>
            <a:ext cx="632618" cy="0"/>
          </a:xfrm>
          <a:prstGeom prst="straightConnector1">
            <a:avLst/>
          </a:prstGeom>
          <a:ln w="38100">
            <a:solidFill>
              <a:schemeClr val="accent1"/>
            </a:solidFill>
            <a:prstDash val="sysDot"/>
            <a:headEnd type="stealth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 rot="16200000">
            <a:off x="7787902" y="2337410"/>
            <a:ext cx="1130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615"/>
                </a:solidFill>
              </a:rPr>
              <a:t>Не </a:t>
            </a:r>
          </a:p>
          <a:p>
            <a:pPr algn="ctr"/>
            <a:r>
              <a:rPr lang="ru-RU" sz="1000" b="1" dirty="0" smtClean="0">
                <a:solidFill>
                  <a:srgbClr val="000615"/>
                </a:solidFill>
              </a:rPr>
              <a:t>поддерживается</a:t>
            </a:r>
            <a:endParaRPr lang="ru-RU" sz="1000" b="1" dirty="0">
              <a:solidFill>
                <a:srgbClr val="0006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0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5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1898536" y="-17252"/>
            <a:ext cx="6667499" cy="800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032953"/>
                </a:solidFill>
                <a:latin typeface="Times"/>
                <a:ea typeface="+mj-ea"/>
                <a:cs typeface="Times"/>
              </a:defRPr>
            </a:lvl1pPr>
          </a:lstStyle>
          <a:p>
            <a:pPr algn="ctr"/>
            <a:r>
              <a:rPr lang="en-US" sz="2400" b="1" smtClean="0">
                <a:solidFill>
                  <a:schemeClr val="tx1"/>
                </a:solidFill>
                <a:latin typeface="Calibri" pitchFamily="34" charset="0"/>
              </a:rPr>
              <a:t>SWOT-</a:t>
            </a:r>
            <a:r>
              <a:rPr lang="ru-RU" sz="2400" b="1" smtClean="0">
                <a:solidFill>
                  <a:schemeClr val="tx1"/>
                </a:solidFill>
                <a:latin typeface="Calibri" pitchFamily="34" charset="0"/>
              </a:rPr>
              <a:t>анализ. </a:t>
            </a:r>
            <a:br>
              <a:rPr lang="ru-RU" sz="2400" b="1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Calibri" pitchFamily="34" charset="0"/>
              </a:rPr>
              <a:t>Каковы плюсы и минусы внедрения ОРВ в ЕЭК?</a:t>
            </a:r>
            <a:endParaRPr lang="ru-RU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4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5665410"/>
              </p:ext>
            </p:extLst>
          </p:nvPr>
        </p:nvGraphicFramePr>
        <p:xfrm>
          <a:off x="104774" y="939743"/>
          <a:ext cx="8937626" cy="5591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1"/>
                <a:gridCol w="4441825"/>
              </a:tblGrid>
              <a:tr h="33820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B050"/>
                          </a:solidFill>
                        </a:rPr>
                        <a:t>Возможности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dirty="0" smtClean="0"/>
                        <a:t>1. Соответствие НПА ЕЭК интеграционным целям</a:t>
                      </a:r>
                      <a:r>
                        <a:rPr lang="ru-RU" sz="1500" baseline="0" dirty="0" smtClean="0"/>
                        <a:t> регулирования в ТС и ЕЭП. </a:t>
                      </a:r>
                      <a:endParaRPr lang="ru-RU" sz="1500" dirty="0" smtClean="0"/>
                    </a:p>
                    <a:p>
                      <a:pPr marL="0" indent="0">
                        <a:buNone/>
                      </a:pPr>
                      <a:r>
                        <a:rPr lang="ru-RU" sz="1500" dirty="0" smtClean="0"/>
                        <a:t>2. Устранение необоснованных барьеров</a:t>
                      </a:r>
                      <a:r>
                        <a:rPr lang="ru-RU" sz="1500" baseline="0" dirty="0" smtClean="0"/>
                        <a:t> для ведения бизнеса.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baseline="0" dirty="0" smtClean="0"/>
                        <a:t>3. Снижение рисков судебного обжалования принимаемых ЕЭК актов. 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baseline="0" dirty="0" smtClean="0"/>
                        <a:t>4. Общее повышение эффективности и качества регулирования в ЕЭК.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baseline="0" dirty="0" smtClean="0"/>
                        <a:t>5. Формирование стандартов и базы лучших практик «умного» регулирования, а также перечня типовых случаев необоснованного регулирования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B050"/>
                          </a:solidFill>
                        </a:rPr>
                        <a:t>Сильные стороны</a:t>
                      </a:r>
                    </a:p>
                    <a:p>
                      <a:r>
                        <a:rPr lang="ru-RU" sz="1500" baseline="0" dirty="0" smtClean="0">
                          <a:solidFill>
                            <a:schemeClr val="bg1"/>
                          </a:solidFill>
                        </a:rPr>
                        <a:t>1. Представленность интересов бизнеса при разработке проектов актов ЕЭК. </a:t>
                      </a:r>
                    </a:p>
                    <a:p>
                      <a:r>
                        <a:rPr lang="ru-RU" sz="1500" baseline="0" dirty="0" smtClean="0"/>
                        <a:t>2. Формирование позитивного имиджа ЕЭК, как открытого и прозрачного регулятора.</a:t>
                      </a:r>
                    </a:p>
                    <a:p>
                      <a:r>
                        <a:rPr lang="ru-RU" sz="1500" baseline="0" dirty="0" smtClean="0"/>
                        <a:t>3. Рассмотрение вопроса об использовании альтернатив регулирования (внедрение вариативности регуляторных инструментов).</a:t>
                      </a:r>
                    </a:p>
                    <a:p>
                      <a:r>
                        <a:rPr lang="ru-RU" sz="1500" baseline="0" dirty="0" smtClean="0"/>
                        <a:t>4. Информированность членов Коллегии об обратной связи бизнес-сообществ и независимых экспертов Сторон в отношении проектов актов ЕЭК. </a:t>
                      </a:r>
                    </a:p>
                    <a:p>
                      <a:r>
                        <a:rPr lang="ru-RU" sz="1500" baseline="0" dirty="0" smtClean="0"/>
                        <a:t>5. Обеспечение недопустимости принятия заведомо и очевидно неэффективных актов ЕЭК</a:t>
                      </a:r>
                    </a:p>
                  </a:txBody>
                  <a:tcPr/>
                </a:tc>
              </a:tr>
              <a:tr h="176212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Угрозы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dirty="0" smtClean="0"/>
                        <a:t>1. «Лоббирование» частных</a:t>
                      </a:r>
                      <a:r>
                        <a:rPr lang="ru-RU" sz="1500" baseline="0" dirty="0" smtClean="0"/>
                        <a:t> интересов представителями отдельных бизнес-структур или отраслей.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aseline="0" dirty="0" smtClean="0"/>
                        <a:t>2. Отсутствие механизма ответственности разработчика (регулятора) за учет замечаний, содержащихся в заключении об ОРВ</a:t>
                      </a:r>
                      <a:endParaRPr lang="ru-RU" sz="1500" dirty="0" smtClean="0"/>
                    </a:p>
                    <a:p>
                      <a:pPr marL="0" indent="0">
                        <a:buNone/>
                      </a:pPr>
                      <a:endParaRPr lang="ru-RU" sz="1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Слабые стороны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baseline="0" dirty="0" smtClean="0"/>
                        <a:t>1. Увеличение сроков разработки НПА.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500" baseline="0" dirty="0" smtClean="0"/>
                        <a:t>2. Рекомендательный характер замечаний и предложений представителей бизнес-сообществ и независимых экспертов Сторон к проектам актов ЕЭК.  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aseline="0" dirty="0" smtClean="0"/>
                        <a:t>3. Отсутствие механизма ответственности субъекта проведения ОРВ</a:t>
                      </a:r>
                      <a:endParaRPr lang="ru-RU" sz="1500" dirty="0" smtClean="0"/>
                    </a:p>
                    <a:p>
                      <a:pPr marL="0" indent="0">
                        <a:buNone/>
                      </a:pP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1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6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49946" y="-76200"/>
            <a:ext cx="67797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Рекомендации ОЭСР.  В чем состоят мировые стандарты последовательности проведения ОРВ? </a:t>
            </a:r>
          </a:p>
          <a:p>
            <a:pPr algn="ctr"/>
            <a:endParaRPr lang="ru-RU" sz="22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47925" y="848376"/>
            <a:ext cx="4229100" cy="546092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Оценка регулирующего воздействия проекта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390587" y="4319292"/>
            <a:ext cx="344385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solidFill>
                  <a:srgbClr val="00B050"/>
                </a:solidFill>
              </a:rPr>
              <a:t>	</a:t>
            </a:r>
            <a:endParaRPr lang="ru-RU" sz="1400" dirty="0">
              <a:solidFill>
                <a:srgbClr val="00B05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90997" y="1645191"/>
            <a:ext cx="2961505" cy="669383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Определение целей регулирования проекта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438526" y="2314574"/>
            <a:ext cx="2238374" cy="353928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815522" y="3360241"/>
            <a:ext cx="3226878" cy="2421434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Анализ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затрат и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выгод от принятия НПА* </a:t>
            </a:r>
          </a:p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(с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учетом экономических, социальных и экологических последствий, включая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возможные отложенные эффекты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с течением времени,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определение тех,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кто, скорее всего,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получит выгоду и тех,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кто, вероятно,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понесет дополнительные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расходы.</a:t>
            </a:r>
          </a:p>
          <a:p>
            <a:pPr algn="ctr"/>
            <a:endParaRPr lang="ru-RU" sz="800" b="1" kern="0" dirty="0">
              <a:solidFill>
                <a:schemeClr val="bg1"/>
              </a:solidFill>
              <a:latin typeface="Arial"/>
            </a:endParaRPr>
          </a:p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Анализ конкретных проблем, решаемых НПА* (исправление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провалов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рынка, защита </a:t>
            </a:r>
            <a:r>
              <a:rPr lang="ru-RU" sz="1000" b="1" kern="0" dirty="0">
                <a:solidFill>
                  <a:schemeClr val="bg1"/>
                </a:solidFill>
                <a:latin typeface="Arial"/>
              </a:rPr>
              <a:t>прав </a:t>
            </a:r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и граждан и др.).</a:t>
            </a:r>
          </a:p>
          <a:p>
            <a:pPr algn="ctr"/>
            <a:endParaRPr lang="ru-RU" sz="800" b="1" kern="0" dirty="0" smtClean="0">
              <a:solidFill>
                <a:schemeClr val="bg1"/>
              </a:solidFill>
              <a:latin typeface="Arial"/>
            </a:endParaRPr>
          </a:p>
          <a:p>
            <a:pPr algn="ctr"/>
            <a:r>
              <a:rPr lang="ru-RU" sz="1000" b="1" kern="0" dirty="0" smtClean="0">
                <a:solidFill>
                  <a:schemeClr val="bg1"/>
                </a:solidFill>
                <a:latin typeface="Arial"/>
              </a:rPr>
              <a:t>Анализ отрицательных эффектов, влияния НПА* на конкуренцию и благосостояние граждан. </a:t>
            </a:r>
          </a:p>
        </p:txBody>
      </p:sp>
      <p:sp>
        <p:nvSpPr>
          <p:cNvPr id="47" name="Стрелка вниз 46"/>
          <p:cNvSpPr/>
          <p:nvPr/>
        </p:nvSpPr>
        <p:spPr>
          <a:xfrm>
            <a:off x="6438901" y="1413518"/>
            <a:ext cx="209549" cy="25826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низ 47"/>
          <p:cNvSpPr/>
          <p:nvPr/>
        </p:nvSpPr>
        <p:spPr>
          <a:xfrm>
            <a:off x="2471353" y="1386928"/>
            <a:ext cx="209549" cy="25826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 стрелкой 50"/>
          <p:cNvCxnSpPr>
            <a:stCxn id="58" idx="3"/>
          </p:cNvCxnSpPr>
          <p:nvPr/>
        </p:nvCxnSpPr>
        <p:spPr>
          <a:xfrm flipV="1">
            <a:off x="4358073" y="4016233"/>
            <a:ext cx="1457449" cy="6955"/>
          </a:xfrm>
          <a:prstGeom prst="straightConnector1">
            <a:avLst/>
          </a:prstGeom>
          <a:ln w="6350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0" y="6550223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FF0000"/>
                </a:solidFill>
              </a:rPr>
              <a:t>* </a:t>
            </a:r>
            <a:r>
              <a:rPr lang="ru-RU" sz="1200" b="1" dirty="0">
                <a:solidFill>
                  <a:srgbClr val="FF0000"/>
                </a:solidFill>
              </a:rPr>
              <a:t>П</a:t>
            </a:r>
            <a:r>
              <a:rPr lang="ru-RU" sz="1200" b="1" dirty="0" smtClean="0">
                <a:solidFill>
                  <a:srgbClr val="FF0000"/>
                </a:solidFill>
              </a:rPr>
              <a:t>о возможности данные выражаются числовыми значениями для удобства расчетов и сравнений.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067300" y="1686965"/>
            <a:ext cx="2961505" cy="627610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Определение средств регулирования, используемых в проекте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400176" y="2701662"/>
            <a:ext cx="6028786" cy="575069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Определение оптимального соотношения целей и инструментов регулирования,  предусмотренных  проектом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28973" y="3635420"/>
            <a:ext cx="4229100" cy="775536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Осуществление анализа регулирующего воздействия однородных действующих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128973" y="4706341"/>
            <a:ext cx="4182246" cy="765323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Публичное обсуждение и доступность результатов  проведения ОРВ проекта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19350" y="5874353"/>
            <a:ext cx="4229100" cy="546092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Принятие проекта НПА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4" name="Стрелка вниз 63"/>
          <p:cNvSpPr/>
          <p:nvPr/>
        </p:nvSpPr>
        <p:spPr>
          <a:xfrm>
            <a:off x="2115321" y="4430662"/>
            <a:ext cx="209549" cy="25826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трелка вниз 64"/>
          <p:cNvSpPr/>
          <p:nvPr/>
        </p:nvSpPr>
        <p:spPr>
          <a:xfrm>
            <a:off x="3733800" y="3276731"/>
            <a:ext cx="247650" cy="353928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низ 67"/>
          <p:cNvSpPr/>
          <p:nvPr/>
        </p:nvSpPr>
        <p:spPr>
          <a:xfrm>
            <a:off x="3752850" y="5484277"/>
            <a:ext cx="209549" cy="390075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 стрелкой 68"/>
          <p:cNvCxnSpPr>
            <a:stCxn id="59" idx="3"/>
          </p:cNvCxnSpPr>
          <p:nvPr/>
        </p:nvCxnSpPr>
        <p:spPr>
          <a:xfrm flipV="1">
            <a:off x="4311219" y="5089002"/>
            <a:ext cx="1504303" cy="1"/>
          </a:xfrm>
          <a:prstGeom prst="straightConnector1">
            <a:avLst/>
          </a:prstGeom>
          <a:ln w="6350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50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7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49946" y="-24444"/>
            <a:ext cx="6779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Лучшие практики интеграционных объединений. </a:t>
            </a:r>
          </a:p>
          <a:p>
            <a:pPr algn="ctr"/>
            <a:r>
              <a:rPr lang="ru-RU" sz="2200" b="1" dirty="0" smtClean="0"/>
              <a:t>Как проводится ОРВ в Евросоюзе? </a:t>
            </a:r>
            <a:endParaRPr lang="ru-RU" sz="22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562802" y="877847"/>
            <a:ext cx="2836910" cy="508997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Проведение ОРВ </a:t>
            </a:r>
          </a:p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(3 участника) 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33350" y="2799428"/>
            <a:ext cx="3219450" cy="608541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Орган – разработчик</a:t>
            </a:r>
            <a:r>
              <a:rPr lang="en-US" sz="1400" b="1" kern="0" dirty="0" smtClean="0">
                <a:solidFill>
                  <a:schemeClr val="bg1"/>
                </a:solidFill>
                <a:latin typeface="Arial"/>
              </a:rPr>
              <a:t> 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проекта НПА, ответственный за проведение ОРВ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390587" y="4319292"/>
            <a:ext cx="344385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solidFill>
                  <a:srgbClr val="00B050"/>
                </a:solidFill>
              </a:rPr>
              <a:t>	</a:t>
            </a:r>
            <a:endParaRPr lang="ru-RU" sz="1400" dirty="0">
              <a:solidFill>
                <a:srgbClr val="00B05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51138" y="1658898"/>
            <a:ext cx="2453972" cy="884710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Совет по ОРВ (</a:t>
            </a:r>
            <a:r>
              <a:rPr lang="en-US" sz="1400" b="1" kern="0" dirty="0" smtClean="0">
                <a:solidFill>
                  <a:schemeClr val="bg1"/>
                </a:solidFill>
                <a:latin typeface="Arial"/>
              </a:rPr>
              <a:t>IAB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)</a:t>
            </a:r>
          </a:p>
          <a:p>
            <a:pPr algn="ctr"/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ц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ентральный орган по ОРВ (анализ качества ОРВ)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4724" y="3729781"/>
            <a:ext cx="3219450" cy="1110635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Подготовка предварительного документа, описывающего суть планируемого регулирования – Концепцию проекта НПА </a:t>
            </a:r>
          </a:p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(</a:t>
            </a:r>
            <a:r>
              <a:rPr lang="en-US" sz="1400" b="1" kern="0" dirty="0" smtClean="0">
                <a:solidFill>
                  <a:schemeClr val="bg1"/>
                </a:solidFill>
                <a:latin typeface="Arial"/>
              </a:rPr>
              <a:t>I –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 этап)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352802" y="5547541"/>
            <a:ext cx="5315800" cy="458685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Заключение об ОРВ по итогам публичных консультаций (</a:t>
            </a:r>
            <a:r>
              <a:rPr lang="en-US" sz="1400" b="1" kern="0" dirty="0" smtClean="0">
                <a:solidFill>
                  <a:schemeClr val="bg1"/>
                </a:solidFill>
                <a:latin typeface="Arial"/>
              </a:rPr>
              <a:t>III - 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этап)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466491" y="1671699"/>
            <a:ext cx="22656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B050"/>
                </a:solidFill>
              </a:rPr>
              <a:t>             Методологическая помощь</a:t>
            </a:r>
            <a:endParaRPr lang="ru-RU" sz="1000" b="1" dirty="0">
              <a:solidFill>
                <a:srgbClr val="00B05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257914" y="2730837"/>
            <a:ext cx="18541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FF0000"/>
                </a:solidFill>
              </a:rPr>
              <a:t>Финальная версия отчета</a:t>
            </a:r>
            <a:endParaRPr lang="ru-RU" sz="1000" b="1" dirty="0">
              <a:solidFill>
                <a:srgbClr val="FF0000"/>
              </a:solidFill>
            </a:endParaRPr>
          </a:p>
        </p:txBody>
      </p:sp>
      <p:pic>
        <p:nvPicPr>
          <p:cNvPr id="92" name="Рисунок 9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96" y="5006321"/>
            <a:ext cx="1897939" cy="1541127"/>
          </a:xfrm>
          <a:prstGeom prst="rect">
            <a:avLst/>
          </a:prstGeom>
        </p:spPr>
      </p:pic>
      <p:sp>
        <p:nvSpPr>
          <p:cNvPr id="93" name="Прямоугольник 92"/>
          <p:cNvSpPr/>
          <p:nvPr/>
        </p:nvSpPr>
        <p:spPr>
          <a:xfrm>
            <a:off x="280607" y="6226856"/>
            <a:ext cx="2749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Анализ НПА и публичные консультации (</a:t>
            </a:r>
            <a:r>
              <a:rPr lang="ru-RU" sz="1200" b="1" dirty="0"/>
              <a:t>обсуждение</a:t>
            </a:r>
            <a:r>
              <a:rPr lang="ru-RU" sz="1200" b="1" dirty="0" smtClean="0"/>
              <a:t>) </a:t>
            </a:r>
            <a:r>
              <a:rPr lang="en-US" sz="1200" b="1" dirty="0" smtClean="0"/>
              <a:t>II - </a:t>
            </a:r>
            <a:r>
              <a:rPr lang="ru-RU" sz="1200" b="1" dirty="0" smtClean="0"/>
              <a:t>этап</a:t>
            </a:r>
            <a:endParaRPr lang="ru-RU" sz="12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73813" y="1709491"/>
            <a:ext cx="2709078" cy="1021346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Европейская комиссия (принятие окончательного решения об одобрении проекта НПА)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849946" y="2119019"/>
            <a:ext cx="20335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75000"/>
                  </a:schemeClr>
                </a:solidFill>
              </a:rPr>
              <a:t>Промежуточные версии отчета</a:t>
            </a:r>
            <a:endParaRPr lang="ru-RU" sz="1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466501" y="3103699"/>
            <a:ext cx="2752724" cy="870334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400" b="1" kern="0" dirty="0" smtClean="0">
              <a:solidFill>
                <a:schemeClr val="bg1"/>
              </a:solidFill>
              <a:latin typeface="Arial"/>
            </a:endParaRPr>
          </a:p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Итоговое заключение </a:t>
            </a:r>
          </a:p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об ОРВ </a:t>
            </a:r>
          </a:p>
          <a:p>
            <a:pPr algn="ctr"/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(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«</a:t>
            </a:r>
            <a:r>
              <a:rPr lang="en-US" sz="1400" b="1" kern="0" dirty="0" smtClean="0">
                <a:solidFill>
                  <a:schemeClr val="bg1"/>
                </a:solidFill>
                <a:latin typeface="Arial"/>
              </a:rPr>
              <a:t>IAB opinion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»)</a:t>
            </a:r>
            <a:endParaRPr lang="en-US" sz="1400" b="1" kern="0" dirty="0" smtClean="0">
              <a:solidFill>
                <a:schemeClr val="bg1"/>
              </a:solidFill>
              <a:latin typeface="Arial"/>
            </a:endParaRPr>
          </a:p>
          <a:p>
            <a:pPr algn="ctr"/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465842" y="4303806"/>
            <a:ext cx="2752724" cy="870334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М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ежведомственное согласовании</a:t>
            </a:r>
          </a:p>
          <a:p>
            <a:pPr algn="ctr"/>
            <a:r>
              <a:rPr lang="en-US" sz="1400" b="1" kern="0" dirty="0" smtClean="0">
                <a:solidFill>
                  <a:schemeClr val="bg1"/>
                </a:solidFill>
                <a:latin typeface="Arial"/>
              </a:rPr>
              <a:t>(inter-service consultation)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89" name="Прямая со стрелкой 88"/>
          <p:cNvCxnSpPr/>
          <p:nvPr/>
        </p:nvCxnSpPr>
        <p:spPr>
          <a:xfrm flipH="1">
            <a:off x="648578" y="1132345"/>
            <a:ext cx="16850" cy="1649734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Скругленный прямоугольник 94"/>
          <p:cNvSpPr/>
          <p:nvPr/>
        </p:nvSpPr>
        <p:spPr>
          <a:xfrm>
            <a:off x="6373813" y="4607074"/>
            <a:ext cx="1314450" cy="550771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Совет ЕС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7758018" y="4607075"/>
            <a:ext cx="1324873" cy="550771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300" b="1" kern="0" dirty="0" smtClean="0">
                <a:solidFill>
                  <a:schemeClr val="bg1"/>
                </a:solidFill>
                <a:latin typeface="Arial"/>
              </a:rPr>
              <a:t>Европейский парламент</a:t>
            </a:r>
            <a:endParaRPr lang="ru-RU" sz="13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033024" y="3556077"/>
            <a:ext cx="13974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На рассмотрение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cxnSp>
        <p:nvCxnSpPr>
          <p:cNvPr id="46" name="Прямая со стрелкой 45"/>
          <p:cNvCxnSpPr>
            <a:stCxn id="31" idx="1"/>
          </p:cNvCxnSpPr>
          <p:nvPr/>
        </p:nvCxnSpPr>
        <p:spPr>
          <a:xfrm flipH="1">
            <a:off x="648578" y="1132346"/>
            <a:ext cx="2914224" cy="0"/>
          </a:xfrm>
          <a:prstGeom prst="straightConnector1">
            <a:avLst/>
          </a:prstGeom>
          <a:ln w="31750"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31" idx="3"/>
          </p:cNvCxnSpPr>
          <p:nvPr/>
        </p:nvCxnSpPr>
        <p:spPr>
          <a:xfrm>
            <a:off x="6399712" y="1132346"/>
            <a:ext cx="1328640" cy="0"/>
          </a:xfrm>
          <a:prstGeom prst="straightConnector1">
            <a:avLst/>
          </a:prstGeom>
          <a:ln w="31750"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42" idx="0"/>
          </p:cNvCxnSpPr>
          <p:nvPr/>
        </p:nvCxnSpPr>
        <p:spPr>
          <a:xfrm>
            <a:off x="7728352" y="1132346"/>
            <a:ext cx="0" cy="577145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 flipV="1">
            <a:off x="1466491" y="1906852"/>
            <a:ext cx="2284647" cy="1"/>
          </a:xfrm>
          <a:prstGeom prst="straightConnector1">
            <a:avLst/>
          </a:prstGeom>
          <a:ln w="31750">
            <a:solidFill>
              <a:srgbClr val="00B05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1466491" y="1888799"/>
            <a:ext cx="16850" cy="893280"/>
          </a:xfrm>
          <a:prstGeom prst="straightConnector1">
            <a:avLst/>
          </a:prstGeom>
          <a:ln w="31750">
            <a:solidFill>
              <a:srgbClr val="00B05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1919799" y="2335441"/>
            <a:ext cx="1" cy="476158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1919800" y="2328417"/>
            <a:ext cx="1831338" cy="7024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 flipV="1">
            <a:off x="3352802" y="2930521"/>
            <a:ext cx="1625322" cy="3958"/>
          </a:xfrm>
          <a:prstGeom prst="straightConnector1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24" idx="2"/>
          </p:cNvCxnSpPr>
          <p:nvPr/>
        </p:nvCxnSpPr>
        <p:spPr>
          <a:xfrm flipV="1">
            <a:off x="4978124" y="2543608"/>
            <a:ext cx="0" cy="390871"/>
          </a:xfrm>
          <a:prstGeom prst="straightConnector1">
            <a:avLst/>
          </a:prstGeom>
          <a:ln w="31750"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5553931" y="2543608"/>
            <a:ext cx="8425" cy="560091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73" idx="2"/>
            <a:endCxn id="74" idx="0"/>
          </p:cNvCxnSpPr>
          <p:nvPr/>
        </p:nvCxnSpPr>
        <p:spPr>
          <a:xfrm flipH="1">
            <a:off x="4842204" y="3974033"/>
            <a:ext cx="659" cy="329773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stCxn id="34" idx="2"/>
            <a:endCxn id="27" idx="0"/>
          </p:cNvCxnSpPr>
          <p:nvPr/>
        </p:nvCxnSpPr>
        <p:spPr>
          <a:xfrm flipH="1">
            <a:off x="1734449" y="3407969"/>
            <a:ext cx="8626" cy="321812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>
            <a:stCxn id="31" idx="2"/>
            <a:endCxn id="24" idx="0"/>
          </p:cNvCxnSpPr>
          <p:nvPr/>
        </p:nvCxnSpPr>
        <p:spPr>
          <a:xfrm flipH="1">
            <a:off x="4978124" y="1386844"/>
            <a:ext cx="3133" cy="272054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endCxn id="95" idx="0"/>
          </p:cNvCxnSpPr>
          <p:nvPr/>
        </p:nvCxnSpPr>
        <p:spPr>
          <a:xfrm>
            <a:off x="7031038" y="2739043"/>
            <a:ext cx="0" cy="1868031"/>
          </a:xfrm>
          <a:prstGeom prst="straightConnector1">
            <a:avLst/>
          </a:prstGeom>
          <a:ln w="31750"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endCxn id="96" idx="0"/>
          </p:cNvCxnSpPr>
          <p:nvPr/>
        </p:nvCxnSpPr>
        <p:spPr>
          <a:xfrm flipH="1">
            <a:off x="8420455" y="2782079"/>
            <a:ext cx="12345" cy="1824996"/>
          </a:xfrm>
          <a:prstGeom prst="straightConnector1">
            <a:avLst/>
          </a:prstGeom>
          <a:ln w="31750"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 flipV="1">
            <a:off x="6664427" y="2730838"/>
            <a:ext cx="0" cy="1750036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>
            <a:off x="6219225" y="4480874"/>
            <a:ext cx="445202" cy="0"/>
          </a:xfrm>
          <a:prstGeom prst="straightConnector1">
            <a:avLst/>
          </a:prstGeom>
          <a:ln w="31750"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>
            <a:stCxn id="27" idx="2"/>
            <a:endCxn id="92" idx="0"/>
          </p:cNvCxnSpPr>
          <p:nvPr/>
        </p:nvCxnSpPr>
        <p:spPr>
          <a:xfrm flipH="1">
            <a:off x="1731566" y="4840416"/>
            <a:ext cx="2883" cy="165905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Стрелка вправо 104"/>
          <p:cNvSpPr/>
          <p:nvPr/>
        </p:nvSpPr>
        <p:spPr>
          <a:xfrm>
            <a:off x="2501660" y="5584787"/>
            <a:ext cx="851142" cy="39556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 стрелкой 42"/>
          <p:cNvCxnSpPr/>
          <p:nvPr/>
        </p:nvCxnSpPr>
        <p:spPr>
          <a:xfrm flipH="1">
            <a:off x="7280696" y="6497023"/>
            <a:ext cx="184681" cy="0"/>
          </a:xfrm>
          <a:prstGeom prst="straightConnector1">
            <a:avLst/>
          </a:prstGeom>
          <a:ln w="31750"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7416998" y="6373913"/>
            <a:ext cx="16129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kern="0" dirty="0" smtClean="0">
                <a:solidFill>
                  <a:schemeClr val="accent1"/>
                </a:solidFill>
                <a:latin typeface="Arial"/>
              </a:rPr>
              <a:t>Движение документов</a:t>
            </a:r>
            <a:endParaRPr lang="ru-RU" sz="1000" b="1" kern="0" dirty="0">
              <a:solidFill>
                <a:schemeClr val="accent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46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8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49946" y="-76200"/>
            <a:ext cx="6779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Опыт Австралии и Канады. В чем заключаются лучшие страновые модели проведения ОРВ?</a:t>
            </a:r>
            <a:endParaRPr lang="en-US" sz="2200" b="1" dirty="0" smtClean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925590" y="876300"/>
            <a:ext cx="2836910" cy="508997"/>
          </a:xfrm>
          <a:prstGeom prst="roundRect">
            <a:avLst/>
          </a:prstGeom>
          <a:solidFill>
            <a:srgbClr val="00B050">
              <a:alpha val="99000"/>
            </a:srgbClr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РАЗРАБОТЧИК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992820" y="2379765"/>
            <a:ext cx="2767583" cy="458685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МИНЮСТ  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9550" y="1658899"/>
            <a:ext cx="3009900" cy="502158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Проект регулирующего акта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15495" y="1658899"/>
            <a:ext cx="3009900" cy="502158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ОРВ на </a:t>
            </a:r>
            <a:r>
              <a:rPr lang="ru-RU" sz="1400" b="1" kern="0" dirty="0">
                <a:solidFill>
                  <a:schemeClr val="bg1"/>
                </a:solidFill>
                <a:latin typeface="Arial"/>
              </a:rPr>
              <a:t>ранней </a:t>
            </a:r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стадии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962274" y="2169963"/>
            <a:ext cx="809625" cy="19495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750489" y="3065565"/>
            <a:ext cx="3236403" cy="458685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Аппарат Правительства страны  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752600" y="3733310"/>
            <a:ext cx="3236403" cy="458685"/>
          </a:xfrm>
          <a:prstGeom prst="roundRect">
            <a:avLst/>
          </a:prstGeom>
          <a:solidFill>
            <a:schemeClr val="accent3"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Предварительная публикация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6" name="Стрелка вниз 35"/>
          <p:cNvSpPr/>
          <p:nvPr/>
        </p:nvSpPr>
        <p:spPr>
          <a:xfrm>
            <a:off x="2962274" y="2851561"/>
            <a:ext cx="809625" cy="19495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2962274" y="3524250"/>
            <a:ext cx="809625" cy="19495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1685925" y="4191994"/>
            <a:ext cx="552449" cy="260305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19840" y="1702372"/>
            <a:ext cx="1922560" cy="458685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400" b="1" kern="0" dirty="0" smtClean="0">
                <a:solidFill>
                  <a:schemeClr val="bg1"/>
                </a:solidFill>
                <a:latin typeface="Arial"/>
              </a:rPr>
              <a:t>Принятие правового акта</a:t>
            </a:r>
            <a:endParaRPr lang="ru-RU" sz="14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4617514" y="1392199"/>
            <a:ext cx="0" cy="266700"/>
          </a:xfrm>
          <a:prstGeom prst="straightConnector1">
            <a:avLst/>
          </a:prstGeom>
          <a:ln w="38100">
            <a:solidFill>
              <a:schemeClr val="accent6"/>
            </a:solidFill>
            <a:prstDash val="sysDot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Стрелка вниз 46"/>
          <p:cNvSpPr/>
          <p:nvPr/>
        </p:nvSpPr>
        <p:spPr>
          <a:xfrm>
            <a:off x="2801890" y="1391110"/>
            <a:ext cx="209549" cy="25826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низ 47"/>
          <p:cNvSpPr/>
          <p:nvPr/>
        </p:nvSpPr>
        <p:spPr>
          <a:xfrm>
            <a:off x="3716290" y="1391110"/>
            <a:ext cx="209549" cy="25826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4617514" y="2169963"/>
            <a:ext cx="0" cy="194954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617514" y="2851561"/>
            <a:ext cx="0" cy="214004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4624928" y="3524250"/>
            <a:ext cx="0" cy="214004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2701053" y="4207846"/>
            <a:ext cx="645414" cy="244453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4762500" y="1294692"/>
            <a:ext cx="1828800" cy="1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endCxn id="31" idx="1"/>
          </p:cNvCxnSpPr>
          <p:nvPr/>
        </p:nvCxnSpPr>
        <p:spPr>
          <a:xfrm>
            <a:off x="161925" y="1130799"/>
            <a:ext cx="1763665" cy="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161925" y="1130799"/>
            <a:ext cx="0" cy="2197017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27" idx="1"/>
          </p:cNvCxnSpPr>
          <p:nvPr/>
        </p:nvCxnSpPr>
        <p:spPr>
          <a:xfrm flipH="1">
            <a:off x="161925" y="3294908"/>
            <a:ext cx="1588564" cy="32908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endCxn id="92" idx="3"/>
          </p:cNvCxnSpPr>
          <p:nvPr/>
        </p:nvCxnSpPr>
        <p:spPr>
          <a:xfrm flipH="1">
            <a:off x="2701053" y="5391102"/>
            <a:ext cx="2475781" cy="6154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581777" y="1294692"/>
            <a:ext cx="0" cy="972748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4041660" y="5148829"/>
            <a:ext cx="11186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</a:rPr>
              <a:t>Комментарии</a:t>
            </a:r>
            <a:endParaRPr lang="ru-RU" sz="1200" b="1" dirty="0">
              <a:solidFill>
                <a:schemeClr val="accent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95300" y="3088917"/>
            <a:ext cx="7805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</a:rPr>
              <a:t>Качество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 rot="16200000">
            <a:off x="-1167578" y="2056626"/>
            <a:ext cx="24395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</a:rPr>
              <a:t>На доработку с начальной стадии</a:t>
            </a:r>
            <a:endParaRPr lang="ru-RU" sz="1200" b="1" dirty="0">
              <a:solidFill>
                <a:srgbClr val="FF0000"/>
              </a:solidFill>
            </a:endParaRPr>
          </a:p>
        </p:txBody>
      </p:sp>
      <p:cxnSp>
        <p:nvCxnSpPr>
          <p:cNvPr id="77" name="Прямая со стрелкой 76"/>
          <p:cNvCxnSpPr/>
          <p:nvPr/>
        </p:nvCxnSpPr>
        <p:spPr>
          <a:xfrm flipH="1">
            <a:off x="5176834" y="2267440"/>
            <a:ext cx="28961" cy="3123662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5205795" y="2267440"/>
            <a:ext cx="1385505" cy="0"/>
          </a:xfrm>
          <a:prstGeom prst="straightConnector1">
            <a:avLst/>
          </a:prstGeom>
          <a:ln w="38100">
            <a:solidFill>
              <a:schemeClr val="accent1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Прямоугольник 89"/>
          <p:cNvSpPr/>
          <p:nvPr/>
        </p:nvSpPr>
        <p:spPr>
          <a:xfrm>
            <a:off x="5245028" y="2364917"/>
            <a:ext cx="389897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400" b="1" dirty="0" smtClean="0">
                <a:solidFill>
                  <a:srgbClr val="FF0000"/>
                </a:solidFill>
              </a:rPr>
              <a:t>1.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Широкая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степень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охвата – ОРВ проводится в отношении законодательных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и подзаконных актов.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Разработчик заблаговременно планирует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свою деятельность по подготовке регулирующих актов. Список основных инициатив в области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регулирования заранее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публикуется на сайтах ведомств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400" b="1" dirty="0" smtClean="0">
                <a:solidFill>
                  <a:srgbClr val="FF0000"/>
                </a:solidFill>
              </a:rPr>
              <a:t>2.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Осуществляется ОРВ на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ранней стадии.</a:t>
            </a:r>
          </a:p>
          <a:p>
            <a:pPr algn="just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400" b="1" dirty="0" smtClean="0">
                <a:solidFill>
                  <a:srgbClr val="FF0000"/>
                </a:solidFill>
              </a:rPr>
              <a:t>3.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ОРВ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содержит требования по проведению анализа «издержки-выгоды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»,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оценке рисков,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воздействия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на конкуренцию, наличие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механизмов мониторинга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воздействия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НПА после введения его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действие.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400" b="1" dirty="0" smtClean="0">
                <a:solidFill>
                  <a:srgbClr val="FF0000"/>
                </a:solidFill>
              </a:rPr>
              <a:t>4.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Разумные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сроки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публичного обсуждения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проекта предлагаемого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акта и подготовки проекта заключения об ОРВ.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Канада –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             от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30 дней,   Австралия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– от 42 дней.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400" b="1" dirty="0" smtClean="0">
                <a:solidFill>
                  <a:srgbClr val="FF0000"/>
                </a:solidFill>
              </a:rPr>
              <a:t>5.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Мониторинг и контроль проведения ОРВ  осуществляются специальным и независимым органом.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2" name="Рисунок 9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96" y="4471349"/>
            <a:ext cx="2280557" cy="1851813"/>
          </a:xfrm>
          <a:prstGeom prst="rect">
            <a:avLst/>
          </a:prstGeom>
        </p:spPr>
      </p:pic>
      <p:sp>
        <p:nvSpPr>
          <p:cNvPr id="93" name="Прямоугольник 92"/>
          <p:cNvSpPr/>
          <p:nvPr/>
        </p:nvSpPr>
        <p:spPr>
          <a:xfrm>
            <a:off x="495300" y="6089075"/>
            <a:ext cx="22057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Публичные </a:t>
            </a:r>
            <a:r>
              <a:rPr lang="ru-RU" sz="1200" b="1" dirty="0" smtClean="0"/>
              <a:t>консультации (</a:t>
            </a:r>
            <a:r>
              <a:rPr lang="ru-RU" sz="1200" b="1" dirty="0"/>
              <a:t>обсуждение)</a:t>
            </a:r>
          </a:p>
        </p:txBody>
      </p:sp>
      <p:sp>
        <p:nvSpPr>
          <p:cNvPr id="5" name="Дуга 4"/>
          <p:cNvSpPr/>
          <p:nvPr/>
        </p:nvSpPr>
        <p:spPr>
          <a:xfrm rot="5400000">
            <a:off x="2710892" y="4476639"/>
            <a:ext cx="594810" cy="1835082"/>
          </a:xfrm>
          <a:prstGeom prst="arc">
            <a:avLst>
              <a:gd name="adj1" fmla="val 8095986"/>
              <a:gd name="adj2" fmla="val 2769359"/>
            </a:avLst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2652651" y="4887412"/>
            <a:ext cx="6767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1"/>
                </a:solidFill>
              </a:rPr>
              <a:t>Вопросы</a:t>
            </a:r>
            <a:endParaRPr lang="ru-RU" sz="1000" b="1" dirty="0">
              <a:solidFill>
                <a:schemeClr val="accent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635399" y="5196859"/>
            <a:ext cx="7970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1"/>
                </a:solidFill>
              </a:rPr>
              <a:t>Замечания</a:t>
            </a:r>
            <a:endParaRPr lang="ru-RU" sz="1000" b="1" dirty="0">
              <a:solidFill>
                <a:schemeClr val="accent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626773" y="5445364"/>
            <a:ext cx="9749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1"/>
                </a:solidFill>
              </a:rPr>
              <a:t>Предложения</a:t>
            </a:r>
            <a:endParaRPr lang="ru-RU" sz="1000" b="1" dirty="0">
              <a:solidFill>
                <a:schemeClr val="accent1"/>
              </a:solidFill>
            </a:endParaRPr>
          </a:p>
        </p:txBody>
      </p:sp>
      <p:cxnSp>
        <p:nvCxnSpPr>
          <p:cNvPr id="62" name="Прямая со стрелкой 61"/>
          <p:cNvCxnSpPr>
            <a:stCxn id="31" idx="3"/>
          </p:cNvCxnSpPr>
          <p:nvPr/>
        </p:nvCxnSpPr>
        <p:spPr>
          <a:xfrm flipV="1">
            <a:off x="4762500" y="1130798"/>
            <a:ext cx="3318621" cy="1"/>
          </a:xfrm>
          <a:prstGeom prst="straightConnector1">
            <a:avLst/>
          </a:prstGeom>
          <a:ln w="69850">
            <a:solidFill>
              <a:srgbClr val="00B050"/>
            </a:solidFill>
            <a:prstDash val="soli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41" idx="0"/>
          </p:cNvCxnSpPr>
          <p:nvPr/>
        </p:nvCxnSpPr>
        <p:spPr>
          <a:xfrm flipH="1">
            <a:off x="8081120" y="1130798"/>
            <a:ext cx="1" cy="571574"/>
          </a:xfrm>
          <a:prstGeom prst="straightConnector1">
            <a:avLst/>
          </a:prstGeom>
          <a:ln w="69850">
            <a:solidFill>
              <a:srgbClr val="00B050"/>
            </a:solidFill>
            <a:prstDash val="solid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59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799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9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2438" y="59154"/>
            <a:ext cx="6867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Наиболее «близкий» опыт? Как проводится экспертиза проектов НПА в государствах – членах ТС и ЕЭП, а также в Украине?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4717" y="1005475"/>
            <a:ext cx="4888122" cy="2186629"/>
          </a:xfrm>
          <a:prstGeom prst="roundRect">
            <a:avLst/>
          </a:prstGeom>
          <a:solidFill>
            <a:srgbClr val="92D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b="1" u="sng" kern="0" dirty="0" smtClean="0">
                <a:solidFill>
                  <a:srgbClr val="FF0000"/>
                </a:solidFill>
                <a:latin typeface="Arial"/>
              </a:rPr>
              <a:t>Российская Федерация</a:t>
            </a:r>
            <a:endParaRPr lang="ru-RU" sz="800" b="1" u="sng" kern="0" dirty="0" smtClean="0">
              <a:solidFill>
                <a:srgbClr val="FF0000"/>
              </a:solidFill>
              <a:latin typeface="Arial"/>
            </a:endParaRPr>
          </a:p>
          <a:p>
            <a:pPr algn="ctr"/>
            <a:r>
              <a:rPr lang="ru-RU" sz="800" b="1" u="sng" kern="0" dirty="0" smtClean="0">
                <a:solidFill>
                  <a:srgbClr val="FF0000"/>
                </a:solidFill>
                <a:latin typeface="Arial"/>
              </a:rPr>
              <a:t> </a:t>
            </a:r>
          </a:p>
          <a:p>
            <a:pPr algn="just"/>
            <a:r>
              <a:rPr lang="ru-RU" sz="1000" b="1" kern="0" dirty="0" smtClean="0">
                <a:latin typeface="Arial"/>
              </a:rPr>
              <a:t>1. </a:t>
            </a:r>
            <a:r>
              <a:rPr lang="ru-RU" sz="1000" b="1" kern="0" dirty="0">
                <a:latin typeface="Arial"/>
              </a:rPr>
              <a:t>ОРВ проводится в отношении проектов федеральных законов и подзаконных актов, а также  проектов решений Совета ЕЭК.</a:t>
            </a:r>
          </a:p>
          <a:p>
            <a:pPr algn="just"/>
            <a:r>
              <a:rPr lang="ru-RU" sz="1000" b="1" kern="0" dirty="0">
                <a:latin typeface="Arial"/>
              </a:rPr>
              <a:t>2</a:t>
            </a:r>
            <a:r>
              <a:rPr lang="ru-RU" sz="1000" b="1" kern="0" dirty="0" smtClean="0">
                <a:latin typeface="Arial"/>
              </a:rPr>
              <a:t>. Ограниченный перечень отраслей регулирования  для проведения ОРВ.</a:t>
            </a:r>
          </a:p>
          <a:p>
            <a:pPr algn="just"/>
            <a:r>
              <a:rPr lang="ru-RU" sz="1000" b="1" kern="0" dirty="0" smtClean="0">
                <a:latin typeface="Arial"/>
              </a:rPr>
              <a:t>3.ОРВ </a:t>
            </a:r>
            <a:r>
              <a:rPr lang="ru-RU" sz="1000" b="1" kern="0" dirty="0">
                <a:latin typeface="Arial"/>
              </a:rPr>
              <a:t>включает в себя три стадии: уведомление о подготовке проекта НПА, подготовка сводного отчета о проведении ОРВ, подготовка заключения об ОРВ.</a:t>
            </a:r>
          </a:p>
          <a:p>
            <a:pPr algn="just"/>
            <a:r>
              <a:rPr lang="ru-RU" sz="1000" b="1" kern="0" dirty="0">
                <a:latin typeface="Arial"/>
              </a:rPr>
              <a:t>4</a:t>
            </a:r>
            <a:r>
              <a:rPr lang="ru-RU" sz="1000" b="1" kern="0" dirty="0" smtClean="0">
                <a:latin typeface="Arial"/>
              </a:rPr>
              <a:t>. ОРВ на ранней стадии полноценно не внедрено.</a:t>
            </a:r>
          </a:p>
          <a:p>
            <a:pPr algn="just"/>
            <a:r>
              <a:rPr lang="ru-RU" sz="1000" b="1" kern="0" dirty="0" smtClean="0">
                <a:latin typeface="Arial"/>
              </a:rPr>
              <a:t>5. Срок проведения ОРВ составляет от 30 дней.</a:t>
            </a:r>
          </a:p>
          <a:p>
            <a:pPr algn="just"/>
            <a:r>
              <a:rPr lang="ru-RU" sz="1000" b="1" kern="0" dirty="0">
                <a:latin typeface="Arial"/>
              </a:rPr>
              <a:t>6. Количественные расчеты последствий принятия НПА проводятся преимущественно с использованием данных бизнес-ассоциаций</a:t>
            </a:r>
            <a:r>
              <a:rPr lang="ru-RU" sz="1000" b="1" kern="0" dirty="0" smtClean="0">
                <a:latin typeface="Arial"/>
              </a:rPr>
              <a:t>.</a:t>
            </a:r>
            <a:endParaRPr lang="ru-RU" sz="1000" b="1" kern="0" dirty="0">
              <a:latin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947" y="4960186"/>
            <a:ext cx="4888122" cy="1716315"/>
          </a:xfrm>
          <a:prstGeom prst="roundRect">
            <a:avLst/>
          </a:prstGeom>
          <a:solidFill>
            <a:srgbClr val="92D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b="1" u="sng" kern="0" dirty="0" smtClean="0">
                <a:solidFill>
                  <a:srgbClr val="FF0000"/>
                </a:solidFill>
                <a:latin typeface="Arial"/>
              </a:rPr>
              <a:t>Республика Беларусь</a:t>
            </a:r>
            <a:endParaRPr lang="ru-RU" sz="800" b="1" u="sng" kern="0" dirty="0" smtClean="0">
              <a:solidFill>
                <a:srgbClr val="FF0000"/>
              </a:solidFill>
              <a:latin typeface="Arial"/>
            </a:endParaRPr>
          </a:p>
          <a:p>
            <a:pPr algn="ctr"/>
            <a:endParaRPr lang="ru-RU" sz="800" b="1" u="sng" kern="0" dirty="0" smtClean="0">
              <a:solidFill>
                <a:srgbClr val="FF0000"/>
              </a:solidFill>
              <a:latin typeface="Arial"/>
            </a:endParaRPr>
          </a:p>
          <a:p>
            <a:pPr algn="just"/>
            <a:r>
              <a:rPr lang="ru-RU" sz="1000" b="1" kern="0" dirty="0" smtClean="0">
                <a:latin typeface="Arial"/>
              </a:rPr>
              <a:t>1. Проведение </a:t>
            </a:r>
            <a:r>
              <a:rPr lang="ru-RU" sz="1000" b="1" kern="0" dirty="0">
                <a:latin typeface="Arial"/>
              </a:rPr>
              <a:t>экспертизы </a:t>
            </a:r>
            <a:r>
              <a:rPr lang="ru-RU" sz="1000" b="1" kern="0" dirty="0" smtClean="0">
                <a:latin typeface="Arial"/>
              </a:rPr>
              <a:t>в отношении проектов </a:t>
            </a:r>
            <a:r>
              <a:rPr lang="ru-RU" sz="1000" b="1" kern="0" dirty="0">
                <a:latin typeface="Arial"/>
              </a:rPr>
              <a:t>НПА, которые могут оказывать существенное влияние на условия </a:t>
            </a:r>
            <a:r>
              <a:rPr lang="ru-RU" sz="1000" b="1" kern="0" dirty="0" smtClean="0">
                <a:latin typeface="Arial"/>
              </a:rPr>
              <a:t>ведения предпринимательской деятельности.</a:t>
            </a:r>
            <a:endParaRPr lang="ru-RU" sz="1000" b="1" kern="0" dirty="0">
              <a:latin typeface="Arial"/>
            </a:endParaRPr>
          </a:p>
          <a:p>
            <a:pPr algn="just"/>
            <a:r>
              <a:rPr lang="ru-RU" sz="1000" b="1" kern="0" dirty="0" smtClean="0">
                <a:latin typeface="Arial"/>
              </a:rPr>
              <a:t>2. Рассмотрение </a:t>
            </a:r>
            <a:r>
              <a:rPr lang="ru-RU" sz="1000" b="1" kern="0" dirty="0">
                <a:latin typeface="Arial"/>
              </a:rPr>
              <a:t>проектов НПА </a:t>
            </a:r>
            <a:r>
              <a:rPr lang="ru-RU" sz="1000" b="1" kern="0" dirty="0" smtClean="0">
                <a:latin typeface="Arial"/>
              </a:rPr>
              <a:t>(осуществляется общественно-консультативными </a:t>
            </a:r>
            <a:r>
              <a:rPr lang="ru-RU" sz="1000" b="1" kern="0" dirty="0">
                <a:latin typeface="Arial"/>
              </a:rPr>
              <a:t>(</a:t>
            </a:r>
            <a:r>
              <a:rPr lang="ru-RU" sz="1000" b="1" kern="0" dirty="0" smtClean="0">
                <a:latin typeface="Arial"/>
              </a:rPr>
              <a:t>экспертными) советами </a:t>
            </a:r>
            <a:r>
              <a:rPr lang="ru-RU" sz="1000" b="1" kern="0" dirty="0">
                <a:latin typeface="Arial"/>
              </a:rPr>
              <a:t>по развитию </a:t>
            </a:r>
            <a:r>
              <a:rPr lang="ru-RU" sz="1000" b="1" kern="0" dirty="0" smtClean="0">
                <a:latin typeface="Arial"/>
              </a:rPr>
              <a:t>предпринимательства), а также </a:t>
            </a:r>
            <a:r>
              <a:rPr lang="ru-RU" sz="1000" b="1" kern="0" dirty="0">
                <a:latin typeface="Arial"/>
              </a:rPr>
              <a:t>проведение публичного </a:t>
            </a:r>
            <a:r>
              <a:rPr lang="ru-RU" sz="1000" b="1" kern="0" dirty="0" smtClean="0">
                <a:latin typeface="Arial"/>
              </a:rPr>
              <a:t>обсуждения.</a:t>
            </a:r>
            <a:endParaRPr lang="ru-RU" sz="1000" b="1" kern="0" dirty="0">
              <a:latin typeface="Arial"/>
            </a:endParaRPr>
          </a:p>
          <a:p>
            <a:pPr algn="just"/>
            <a:r>
              <a:rPr lang="ru-RU" sz="1000" b="1" kern="0" dirty="0" smtClean="0">
                <a:latin typeface="Arial"/>
              </a:rPr>
              <a:t>3. Сроки </a:t>
            </a:r>
            <a:r>
              <a:rPr lang="ru-RU" sz="1000" b="1" kern="0" dirty="0">
                <a:latin typeface="Arial"/>
              </a:rPr>
              <a:t>для рассмотрения и обсуждения устанавливаются исходя из специфики регулируемых отношений.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947" y="3243529"/>
            <a:ext cx="4888122" cy="1656271"/>
          </a:xfrm>
          <a:prstGeom prst="roundRect">
            <a:avLst/>
          </a:prstGeom>
          <a:solidFill>
            <a:srgbClr val="92D05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b="1" u="sng" kern="0" dirty="0" smtClean="0">
                <a:solidFill>
                  <a:srgbClr val="FF0000"/>
                </a:solidFill>
                <a:latin typeface="Arial"/>
              </a:rPr>
              <a:t>Республика Казахстан</a:t>
            </a:r>
            <a:endParaRPr lang="ru-RU" sz="800" b="1" u="sng" kern="0" dirty="0" smtClean="0">
              <a:solidFill>
                <a:srgbClr val="FF0000"/>
              </a:solidFill>
              <a:latin typeface="Arial"/>
            </a:endParaRPr>
          </a:p>
          <a:p>
            <a:pPr algn="just"/>
            <a:endParaRPr lang="ru-RU" sz="800" b="1" u="sng" kern="0" dirty="0" smtClean="0">
              <a:solidFill>
                <a:srgbClr val="FF0000"/>
              </a:solidFill>
              <a:latin typeface="Arial"/>
            </a:endParaRPr>
          </a:p>
          <a:p>
            <a:pPr algn="just"/>
            <a:r>
              <a:rPr lang="ru-RU" sz="1000" b="1" kern="0" dirty="0" smtClean="0">
                <a:latin typeface="Arial"/>
              </a:rPr>
              <a:t>1. Проведение </a:t>
            </a:r>
            <a:r>
              <a:rPr lang="ru-RU" sz="1000" b="1" kern="0" dirty="0">
                <a:latin typeface="Arial"/>
              </a:rPr>
              <a:t>экспертизы аккредитованными объединениями субъектов частного предпринимательства проектов НПА, затрагивающих интересы </a:t>
            </a:r>
            <a:r>
              <a:rPr lang="ru-RU" sz="1000" b="1" kern="0" dirty="0" smtClean="0">
                <a:latin typeface="Arial"/>
              </a:rPr>
              <a:t>бизнеса (10 </a:t>
            </a:r>
            <a:r>
              <a:rPr lang="ru-RU" sz="1000" b="1" kern="0" dirty="0">
                <a:latin typeface="Arial"/>
              </a:rPr>
              <a:t>рабочих </a:t>
            </a:r>
            <a:r>
              <a:rPr lang="ru-RU" sz="1000" b="1" kern="0" dirty="0" smtClean="0">
                <a:latin typeface="Arial"/>
              </a:rPr>
              <a:t>дней).</a:t>
            </a:r>
            <a:endParaRPr lang="ru-RU" sz="1000" b="1" kern="0" dirty="0">
              <a:latin typeface="Arial"/>
            </a:endParaRPr>
          </a:p>
          <a:p>
            <a:pPr algn="just"/>
            <a:r>
              <a:rPr lang="ru-RU" sz="1000" b="1" kern="0" dirty="0" smtClean="0">
                <a:latin typeface="Arial"/>
              </a:rPr>
              <a:t>2. Проведение экспертизы законопроектов </a:t>
            </a:r>
            <a:r>
              <a:rPr lang="ru-RU" sz="1000" b="1" kern="0" dirty="0">
                <a:latin typeface="Arial"/>
              </a:rPr>
              <a:t>научными учреждениями и высшими учебными заведениями, а также отдельными </a:t>
            </a:r>
            <a:r>
              <a:rPr lang="ru-RU" sz="1000" b="1" kern="0" dirty="0" smtClean="0">
                <a:latin typeface="Arial"/>
              </a:rPr>
              <a:t>учеными и специалистами (15 </a:t>
            </a:r>
            <a:r>
              <a:rPr lang="ru-RU" sz="1000" b="1" kern="0" dirty="0">
                <a:latin typeface="Arial"/>
              </a:rPr>
              <a:t>календарных </a:t>
            </a:r>
            <a:r>
              <a:rPr lang="ru-RU" sz="1000" b="1" kern="0" dirty="0" smtClean="0">
                <a:latin typeface="Arial"/>
              </a:rPr>
              <a:t>дней).</a:t>
            </a:r>
            <a:endParaRPr lang="ru-RU" sz="1000" b="1" u="sng" kern="0" dirty="0">
              <a:latin typeface="Arial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39566" y="2057393"/>
            <a:ext cx="4035426" cy="3131394"/>
          </a:xfrm>
          <a:prstGeom prst="roundRect">
            <a:avLst/>
          </a:prstGeom>
          <a:solidFill>
            <a:schemeClr val="bg1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b="1" u="sng" kern="0" dirty="0" smtClean="0">
                <a:solidFill>
                  <a:srgbClr val="FF0000"/>
                </a:solidFill>
                <a:latin typeface="Arial"/>
              </a:rPr>
              <a:t>Украина</a:t>
            </a:r>
          </a:p>
          <a:p>
            <a:pPr algn="just">
              <a:tabLst>
                <a:tab pos="180975" algn="l"/>
              </a:tabLst>
            </a:pP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1. Планирование </a:t>
            </a:r>
            <a:r>
              <a:rPr lang="ru-RU" sz="1180" b="1" dirty="0">
                <a:latin typeface="Arial" pitchFamily="34" charset="0"/>
                <a:cs typeface="Arial" pitchFamily="34" charset="0"/>
              </a:rPr>
              <a:t>деятельности по подготовке проектов </a:t>
            </a: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регуляторных  актов на следующий год. </a:t>
            </a:r>
          </a:p>
          <a:p>
            <a:pPr algn="just">
              <a:tabLst>
                <a:tab pos="180975" algn="l"/>
              </a:tabLst>
            </a:pP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2. Подготовка </a:t>
            </a:r>
            <a:r>
              <a:rPr lang="ru-RU" sz="1180" b="1" dirty="0">
                <a:latin typeface="Arial" pitchFamily="34" charset="0"/>
                <a:cs typeface="Arial" pitchFamily="34" charset="0"/>
              </a:rPr>
              <a:t>анализа регуляторного </a:t>
            </a: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влияния (ОРВ на ранней стадии).</a:t>
            </a:r>
          </a:p>
          <a:p>
            <a:pPr algn="just">
              <a:tabLst>
                <a:tab pos="180975" algn="l"/>
              </a:tabLst>
            </a:pP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3. Обнародование </a:t>
            </a:r>
            <a:r>
              <a:rPr lang="ru-RU" sz="1180" b="1" dirty="0">
                <a:latin typeface="Arial" pitchFamily="34" charset="0"/>
                <a:cs typeface="Arial" pitchFamily="34" charset="0"/>
              </a:rPr>
              <a:t>проектов </a:t>
            </a: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для получения замечаний и предложений (публичные консультации).</a:t>
            </a:r>
          </a:p>
          <a:p>
            <a:pPr algn="just">
              <a:tabLst>
                <a:tab pos="180975" algn="l"/>
              </a:tabLst>
            </a:pP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4. «Ретроспективная ОРВ» - отслеживание результативности </a:t>
            </a:r>
            <a:r>
              <a:rPr lang="ru-RU" sz="1180" b="1" dirty="0">
                <a:latin typeface="Arial" pitchFamily="34" charset="0"/>
                <a:cs typeface="Arial" pitchFamily="34" charset="0"/>
              </a:rPr>
              <a:t>регуляторных </a:t>
            </a: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актов и пересмотр </a:t>
            </a:r>
            <a:r>
              <a:rPr lang="ru-RU" sz="1180" b="1" dirty="0">
                <a:latin typeface="Arial" pitchFamily="34" charset="0"/>
                <a:cs typeface="Arial" pitchFamily="34" charset="0"/>
              </a:rPr>
              <a:t>регуляторных </a:t>
            </a:r>
            <a:r>
              <a:rPr lang="ru-RU" sz="1180" b="1" dirty="0" smtClean="0">
                <a:latin typeface="Arial" pitchFamily="34" charset="0"/>
                <a:cs typeface="Arial" pitchFamily="34" charset="0"/>
              </a:rPr>
              <a:t>актов.</a:t>
            </a:r>
          </a:p>
          <a:p>
            <a:pPr algn="ctr">
              <a:tabLst>
                <a:tab pos="180975" algn="l"/>
              </a:tabLst>
            </a:pPr>
            <a:r>
              <a:rPr lang="ru-RU" sz="118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Украине выработан комплексный поход к ОРВ, но имеются существенные проблемы с его практическим внедрением.</a:t>
            </a:r>
          </a:p>
        </p:txBody>
      </p:sp>
    </p:spTree>
    <p:extLst>
      <p:ext uri="{BB962C8B-B14F-4D97-AF65-F5344CB8AC3E}">
        <p14:creationId xmlns:p14="http://schemas.microsoft.com/office/powerpoint/2010/main" val="7753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4764</TotalTime>
  <Words>2931</Words>
  <Application>Microsoft Office PowerPoint</Application>
  <PresentationFormat>Экран (4:3)</PresentationFormat>
  <Paragraphs>353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2. Неполный охват целевой группы. </vt:lpstr>
      <vt:lpstr>Презентация PowerPoint</vt:lpstr>
      <vt:lpstr>Пример 4. Отсутствие причинно-следственной связи  между предлагаемыми мерами и намеченной целью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Тюник Андрей Владимирович</dc:creator>
  <cp:lastModifiedBy>Тюник Андрей Владимирович</cp:lastModifiedBy>
  <cp:revision>455</cp:revision>
  <cp:lastPrinted>2013-02-01T06:38:20Z</cp:lastPrinted>
  <dcterms:created xsi:type="dcterms:W3CDTF">2012-07-25T22:38:51Z</dcterms:created>
  <dcterms:modified xsi:type="dcterms:W3CDTF">2013-02-01T06:38:25Z</dcterms:modified>
</cp:coreProperties>
</file>